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9" r:id="rId1"/>
    <p:sldMasterId id="2147483650" r:id="rId2"/>
  </p:sldMasterIdLst>
  <p:notesMasterIdLst>
    <p:notesMasterId r:id="rId51"/>
  </p:notesMasterIdLst>
  <p:sldIdLst>
    <p:sldId id="373" r:id="rId3"/>
    <p:sldId id="379" r:id="rId4"/>
    <p:sldId id="530" r:id="rId5"/>
    <p:sldId id="548" r:id="rId6"/>
    <p:sldId id="388" r:id="rId7"/>
    <p:sldId id="549" r:id="rId8"/>
    <p:sldId id="392" r:id="rId9"/>
    <p:sldId id="393" r:id="rId10"/>
    <p:sldId id="390" r:id="rId11"/>
    <p:sldId id="528" r:id="rId12"/>
    <p:sldId id="419" r:id="rId13"/>
    <p:sldId id="391" r:id="rId14"/>
    <p:sldId id="418" r:id="rId15"/>
    <p:sldId id="440" r:id="rId16"/>
    <p:sldId id="442" r:id="rId17"/>
    <p:sldId id="441" r:id="rId18"/>
    <p:sldId id="443" r:id="rId19"/>
    <p:sldId id="444" r:id="rId20"/>
    <p:sldId id="445" r:id="rId21"/>
    <p:sldId id="446" r:id="rId22"/>
    <p:sldId id="447" r:id="rId23"/>
    <p:sldId id="473" r:id="rId24"/>
    <p:sldId id="493" r:id="rId25"/>
    <p:sldId id="494" r:id="rId26"/>
    <p:sldId id="496" r:id="rId27"/>
    <p:sldId id="497" r:id="rId28"/>
    <p:sldId id="498" r:id="rId29"/>
    <p:sldId id="500" r:id="rId30"/>
    <p:sldId id="501" r:id="rId31"/>
    <p:sldId id="502" r:id="rId32"/>
    <p:sldId id="532" r:id="rId33"/>
    <p:sldId id="503" r:id="rId34"/>
    <p:sldId id="506" r:id="rId35"/>
    <p:sldId id="509" r:id="rId36"/>
    <p:sldId id="534" r:id="rId37"/>
    <p:sldId id="535" r:id="rId38"/>
    <p:sldId id="544" r:id="rId39"/>
    <p:sldId id="545" r:id="rId40"/>
    <p:sldId id="546" r:id="rId41"/>
    <p:sldId id="547" r:id="rId42"/>
    <p:sldId id="536" r:id="rId43"/>
    <p:sldId id="537" r:id="rId44"/>
    <p:sldId id="538" r:id="rId45"/>
    <p:sldId id="539" r:id="rId46"/>
    <p:sldId id="540" r:id="rId47"/>
    <p:sldId id="541" r:id="rId48"/>
    <p:sldId id="542" r:id="rId49"/>
    <p:sldId id="533" r:id="rId50"/>
  </p:sldIdLst>
  <p:sldSz cx="9144000" cy="6858000" type="screen4x3"/>
  <p:notesSz cx="7104063" cy="10234613"/>
  <p:embeddedFontLst>
    <p:embeddedFont>
      <p:font typeface="HY얕은샘물M" panose="02030600000101010101" pitchFamily="18" charset="-127"/>
      <p:regular r:id="rId52"/>
    </p:embeddedFont>
    <p:embeddedFont>
      <p:font typeface="나눔손글씨 붓" panose="020B0600000101010101" charset="-127"/>
      <p:regular r:id="rId53"/>
    </p:embeddedFont>
    <p:embeddedFont>
      <p:font typeface="나눔고딕" panose="020B0600000101010101" charset="-127"/>
      <p:regular r:id="rId54"/>
      <p:bold r:id="rId55"/>
    </p:embeddedFont>
    <p:embeddedFont>
      <p:font typeface="Garamond" panose="02020404030301010803" pitchFamily="18" charset="0"/>
      <p:regular r:id="rId56"/>
      <p:bold r:id="rId57"/>
      <p:italic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EBB"/>
    <a:srgbClr val="003366"/>
    <a:srgbClr val="3399FF"/>
    <a:srgbClr val="407AAE"/>
    <a:srgbClr val="FF9933"/>
    <a:srgbClr val="FF6600"/>
    <a:srgbClr val="CCECFF"/>
    <a:srgbClr val="FFCC66"/>
    <a:srgbClr val="5E93C4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6" autoAdjust="0"/>
    <p:restoredTop sz="92530" autoAdjust="0"/>
  </p:normalViewPr>
  <p:slideViewPr>
    <p:cSldViewPr snapToGrid="0">
      <p:cViewPr varScale="1">
        <p:scale>
          <a:sx n="105" d="100"/>
          <a:sy n="105" d="100"/>
        </p:scale>
        <p:origin x="1932" y="132"/>
      </p:cViewPr>
      <p:guideLst>
        <p:guide orient="horz" pos="552"/>
        <p:guide pos="2912"/>
      </p:guideLst>
    </p:cSldViewPr>
  </p:slideViewPr>
  <p:outlineViewPr>
    <p:cViewPr>
      <p:scale>
        <a:sx n="33" d="100"/>
        <a:sy n="33" d="100"/>
      </p:scale>
      <p:origin x="0" y="-151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22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992" y="1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B6D43047-BB73-4B2F-B03B-8D53A720DFAC}" type="datetimeFigureOut">
              <a:rPr lang="ko-KR" altLang="en-US" smtClean="0"/>
              <a:pPr>
                <a:defRPr/>
              </a:pPr>
              <a:t>2017-08-11</a:t>
            </a:fld>
            <a:endParaRPr lang="en-US" altLang="ko-KR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07" y="4861441"/>
            <a:ext cx="568325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7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92" y="9721107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874077E-79F0-4879-8D88-FE7F3CAF7A05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925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64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3224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BA1F2-E3C2-4008-AA26-B644CBBF0B9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64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4B93BE-70C2-4030-A92B-7EDC3B3E5BE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01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3F6BB-53BD-423F-90D1-38F253A71CC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851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8788" y="1522413"/>
            <a:ext cx="8229600" cy="4525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283F5-DC43-47E3-BEB0-D4F9C5F8D2F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052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64363" y="0"/>
            <a:ext cx="2166937" cy="60483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8788" y="0"/>
            <a:ext cx="6353175" cy="6048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B77AA-293C-4F97-A355-A0FA61DCDB2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2910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062787" cy="701675"/>
          </a:xfrm>
        </p:spPr>
        <p:txBody>
          <a:bodyPr/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522413"/>
            <a:ext cx="8229600" cy="45259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A80572-C37D-4347-8AD0-86067862885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956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9B18FE-5CB6-479C-B9CA-965C37B76B8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065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E57B87-2D08-4FDA-BD4D-88FB1D7185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076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DE1C16-0677-4E03-89FA-5049AEC73D9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577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18E11-532B-4A4E-98AD-99AAACD4843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882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8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9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39B020-86DC-4739-B608-643ECAD4D99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601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D18A64-5A42-41F0-A642-BD5033D98B6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492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A88D10-6E97-41B1-B37E-882BE8A0B0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0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FD78F9-2CAD-4491-A6F6-F333A07035A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328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메인표지1"/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lum contrast="23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 userDrawn="1"/>
        </p:nvSpPr>
        <p:spPr>
          <a:xfrm>
            <a:off x="0" y="4152900"/>
            <a:ext cx="9144000" cy="2705100"/>
          </a:xfrm>
          <a:prstGeom prst="rect">
            <a:avLst/>
          </a:prstGeom>
          <a:solidFill>
            <a:srgbClr val="5E9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4940300"/>
            <a:ext cx="7956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4102" name="Picture 14" descr="메인표지_화살표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98" r="9375" b="39790"/>
          <a:stretch>
            <a:fillRect/>
          </a:stretch>
        </p:blipFill>
        <p:spPr bwMode="auto">
          <a:xfrm>
            <a:off x="915988" y="871538"/>
            <a:ext cx="7169150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652463"/>
            <a:ext cx="82296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60769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066EEE4-A49E-4F77-9B76-2D1D530090E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55" name="Rectangle 31"/>
          <p:cNvSpPr>
            <a:spLocks noChangeArrowheads="1"/>
          </p:cNvSpPr>
          <p:nvPr userDrawn="1"/>
        </p:nvSpPr>
        <p:spPr bwMode="auto">
          <a:xfrm>
            <a:off x="4479634" y="-153888"/>
            <a:ext cx="18473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0" r:id="rId3"/>
    <p:sldLayoutId id="2147483699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1" descr="속지1_상단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b="81334"/>
          <a:stretch>
            <a:fillRect/>
          </a:stretch>
        </p:blipFill>
        <p:spPr bwMode="auto">
          <a:xfrm>
            <a:off x="-95250" y="0"/>
            <a:ext cx="9239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788" y="6167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5788" y="6167438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788" y="6167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A60F1B8-4E79-4F18-9150-2B13E311903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5128" name="Picture 10" descr="속지1_상단3"/>
          <p:cNvPicPr>
            <a:picLocks noChangeAspect="1" noChangeArrowheads="1"/>
          </p:cNvPicPr>
          <p:nvPr userDrawn="1"/>
        </p:nvPicPr>
        <p:blipFill>
          <a:blip r:embed="rId13">
            <a:lum bright="26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>
            <a:off x="-114300" y="4746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속지1_상단3"/>
          <p:cNvPicPr>
            <a:picLocks noChangeAspect="1" noChangeArrowheads="1"/>
          </p:cNvPicPr>
          <p:nvPr userDrawn="1"/>
        </p:nvPicPr>
        <p:blipFill>
          <a:blip r:embed="rId13">
            <a:lum bright="8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 rot="60000">
            <a:off x="-114300" y="5381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4613" y="50800"/>
            <a:ext cx="7062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5131" name="Picture 14" descr="메인표지_화살표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-122238"/>
            <a:ext cx="2001837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photoscape.co.kr/ps/main/index.php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cyber.gachon.ac.kr/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0" y="4933950"/>
            <a:ext cx="9144000" cy="863600"/>
          </a:xfrm>
        </p:spPr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</a:rPr>
              <a:t>01. </a:t>
            </a:r>
            <a:r>
              <a:rPr lang="ko-KR" altLang="en-US" dirty="0">
                <a:solidFill>
                  <a:srgbClr val="FFFFFF"/>
                </a:solidFill>
              </a:rPr>
              <a:t>이미지 편집하기</a:t>
            </a:r>
          </a:p>
        </p:txBody>
      </p:sp>
      <p:sp>
        <p:nvSpPr>
          <p:cNvPr id="8196" name="직사각형 42"/>
          <p:cNvSpPr>
            <a:spLocks noChangeArrowheads="1"/>
          </p:cNvSpPr>
          <p:nvPr/>
        </p:nvSpPr>
        <p:spPr bwMode="auto">
          <a:xfrm>
            <a:off x="914400" y="5653088"/>
            <a:ext cx="7405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en-US" altLang="ko-KR" sz="1600" dirty="0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[Photoscape]</a:t>
            </a:r>
            <a:endParaRPr kumimoji="0" lang="en-US" altLang="ko-KR" sz="1600" dirty="0">
              <a:solidFill>
                <a:srgbClr val="CCECFF"/>
              </a:solidFill>
              <a:latin typeface="Arial" panose="020B0604020202020204" pitchFamily="34" charset="0"/>
              <a:ea typeface="HY얕은샘물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4" y="3702969"/>
            <a:ext cx="1196216" cy="438612"/>
          </a:xfrm>
          <a:prstGeom prst="rect">
            <a:avLst/>
          </a:prstGeom>
        </p:spPr>
      </p:pic>
      <p:sp>
        <p:nvSpPr>
          <p:cNvPr id="8195" name="모서리가 둥근 직사각형 3"/>
          <p:cNvSpPr>
            <a:spLocks noChangeArrowheads="1"/>
          </p:cNvSpPr>
          <p:nvPr/>
        </p:nvSpPr>
        <p:spPr bwMode="auto">
          <a:xfrm>
            <a:off x="3381375" y="4043363"/>
            <a:ext cx="2324100" cy="293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ko-KR" altLang="en-US" b="1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프로그래밍의 </a:t>
            </a:r>
            <a:r>
              <a:rPr kumimoji="0" lang="ko-KR" altLang="en-US" b="1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kumimoji="0" lang="ko-KR" altLang="en-US" b="1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58508"/>
            <a:ext cx="5410906" cy="1713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움직이는 </a:t>
            </a:r>
            <a:r>
              <a:rPr lang="en-US" altLang="ko-KR" dirty="0" smtClean="0"/>
              <a:t>gif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9463087" cy="701675"/>
          </a:xfrm>
        </p:spPr>
        <p:txBody>
          <a:bodyPr/>
          <a:lstStyle/>
          <a:p>
            <a:r>
              <a:rPr lang="en-US" altLang="ko-KR" sz="2800" dirty="0" smtClean="0"/>
              <a:t>2. </a:t>
            </a:r>
            <a:r>
              <a:rPr lang="ko-KR" altLang="en-US" sz="2800" dirty="0"/>
              <a:t>포토스케이프</a:t>
            </a:r>
            <a:r>
              <a:rPr lang="en-US" altLang="ko-KR" sz="2800" dirty="0"/>
              <a:t>(Photoscape)</a:t>
            </a:r>
            <a:r>
              <a:rPr lang="ko-KR" altLang="en-US" sz="2800" dirty="0"/>
              <a:t>로 어떤 일을 할 수 있을까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10</a:t>
            </a:fld>
            <a:endParaRPr lang="en-US" altLang="ko-KR"/>
          </a:p>
        </p:txBody>
      </p:sp>
      <p:pic>
        <p:nvPicPr>
          <p:cNvPr id="5" name="내용 개체 틀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8588" y="2101662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2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873631" cy="1166813"/>
            <a:chOff x="164811" y="1668678"/>
            <a:chExt cx="887363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122211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2400" b="1" dirty="0" err="1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포토스케이프</a:t>
              </a:r>
              <a:r>
                <a:rPr lang="en-US" altLang="ko-KR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설치 및 살펴보기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76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포토스케이프 설치 및 살펴보기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포토스케이프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실습실에 포토스케이프가 설치되어 있으므로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집에서 과제를 할 때 포토스케이프 </a:t>
            </a:r>
            <a:r>
              <a:rPr lang="en-US" altLang="ko-KR" dirty="0" smtClean="0"/>
              <a:t>3.7</a:t>
            </a:r>
            <a:r>
              <a:rPr lang="ko-KR" altLang="en-US" dirty="0" smtClean="0"/>
              <a:t>을 설치해보세요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>
              <a:hlinkClick r:id="rId2"/>
            </a:endParaRPr>
          </a:p>
          <a:p>
            <a:pPr marL="457200" lvl="1" indent="0">
              <a:buNone/>
            </a:pP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photoscape.co.kr/ps/main/index.php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166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포토스케이프 설치 및 </a:t>
            </a:r>
            <a:r>
              <a:rPr lang="ko-KR" altLang="en-US" dirty="0" smtClean="0"/>
              <a:t>살펴보기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포토스케이프 </a:t>
            </a:r>
            <a:r>
              <a:rPr lang="ko-KR" altLang="en-US" dirty="0" smtClean="0"/>
              <a:t>살펴보기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13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132980" y="2003243"/>
            <a:ext cx="8320624" cy="4316874"/>
            <a:chOff x="1644280" y="2003243"/>
            <a:chExt cx="8320624" cy="431687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4280" y="2003243"/>
              <a:ext cx="5858615" cy="431687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32456" y="2599764"/>
              <a:ext cx="41408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 사진편집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크기 조절부터 전문적 필터효과까지 사진을 편집</a:t>
              </a:r>
              <a:endParaRPr lang="ko-KR" altLang="en-US" sz="12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5262282" y="2868706"/>
              <a:ext cx="564777" cy="51098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90291" y="3541058"/>
              <a:ext cx="26228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 </a:t>
              </a:r>
              <a:r>
                <a:rPr lang="ko-KR" altLang="en-US" sz="1200" dirty="0" err="1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이어붙이기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장의 사진을 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</a:t>
              </a:r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다양한 형식으로 이어 붙여 편집</a:t>
              </a:r>
              <a:endParaRPr lang="ko-KR" altLang="en-US" sz="12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320117" y="3810000"/>
              <a:ext cx="564777" cy="51098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84225" y="4306801"/>
              <a:ext cx="31806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 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GIF</a:t>
              </a:r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애니메이션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장의 이미지를 사용해 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움직이는 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GIF </a:t>
              </a:r>
              <a:r>
                <a:rPr lang="ko-KR" altLang="en-US" sz="1200" dirty="0" smtClean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편집</a:t>
              </a:r>
              <a:endParaRPr lang="ko-KR" altLang="en-US" sz="12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6252766" y="4355306"/>
              <a:ext cx="564777" cy="51098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989492" cy="1166813"/>
            <a:chOff x="164811" y="1668678"/>
            <a:chExt cx="8989492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1337973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비뚤어진 사진 편집하기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87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비뚤어진 사진 편집하기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완성 예제</a:t>
            </a:r>
            <a:endParaRPr lang="en-US" altLang="ko-KR" dirty="0"/>
          </a:p>
          <a:p>
            <a:pPr lvl="1"/>
            <a:r>
              <a:rPr lang="ko-KR" altLang="en-US" dirty="0" err="1"/>
              <a:t>수평맞추기</a:t>
            </a:r>
            <a:r>
              <a:rPr lang="en-US" altLang="ko-KR" dirty="0"/>
              <a:t>, </a:t>
            </a:r>
            <a:r>
              <a:rPr lang="ko-KR" altLang="en-US" dirty="0" smtClean="0"/>
              <a:t>액자 효과 적용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3" y="2884643"/>
            <a:ext cx="2866541" cy="19110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89" y="2516414"/>
            <a:ext cx="5049732" cy="3366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15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910945">
            <a:off x="3141295" y="3301882"/>
            <a:ext cx="707553" cy="765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594" y="4953000"/>
            <a:ext cx="1008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sunset.jpg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85080" y="6036754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sunset_final.jpg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05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522413"/>
            <a:ext cx="8528458" cy="45259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* </a:t>
            </a:r>
            <a:r>
              <a:rPr lang="ko-KR" altLang="en-US" dirty="0" smtClean="0"/>
              <a:t>파일 </a:t>
            </a:r>
            <a:r>
              <a:rPr lang="ko-KR" altLang="en-US" dirty="0"/>
              <a:t>준비하기</a:t>
            </a:r>
            <a:endParaRPr lang="en-US" altLang="ko-KR" dirty="0"/>
          </a:p>
          <a:p>
            <a:pPr lvl="1"/>
            <a:r>
              <a:rPr lang="ko-KR" altLang="en-US" dirty="0"/>
              <a:t>사이버 캠퍼스 해당 강의실에서 </a:t>
            </a:r>
            <a:r>
              <a:rPr lang="en-US" altLang="ko-KR" dirty="0"/>
              <a:t>[images]</a:t>
            </a:r>
            <a:r>
              <a:rPr lang="ko-KR" altLang="en-US" dirty="0"/>
              <a:t>를 다운로드하고</a:t>
            </a:r>
            <a:r>
              <a:rPr lang="en-US" altLang="ko-KR" dirty="0"/>
              <a:t>, </a:t>
            </a:r>
            <a:r>
              <a:rPr lang="ko-KR" altLang="en-US" dirty="0"/>
              <a:t>압축풀기</a:t>
            </a:r>
            <a:endParaRPr lang="en-US" altLang="ko-KR" dirty="0"/>
          </a:p>
          <a:p>
            <a:pPr lvl="1"/>
            <a:r>
              <a:rPr lang="ko-KR" altLang="en-US" dirty="0" smtClean="0"/>
              <a:t>바탕화면에 </a:t>
            </a:r>
            <a:r>
              <a:rPr lang="ko-KR" altLang="en-US" dirty="0"/>
              <a:t>본인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(ex.</a:t>
            </a:r>
            <a:r>
              <a:rPr lang="ko-KR" altLang="en-US" dirty="0" err="1" smtClean="0"/>
              <a:t>김가천</a:t>
            </a:r>
            <a:r>
              <a:rPr lang="en-US" altLang="ko-KR" dirty="0"/>
              <a:t>)</a:t>
            </a:r>
            <a:r>
              <a:rPr lang="ko-KR" altLang="en-US" dirty="0" smtClean="0"/>
              <a:t>으로 </a:t>
            </a:r>
            <a:r>
              <a:rPr lang="ko-KR" altLang="en-US" dirty="0"/>
              <a:t>된 폴더를 </a:t>
            </a:r>
            <a:r>
              <a:rPr lang="ko-KR" altLang="en-US" dirty="0" smtClean="0"/>
              <a:t>만들어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</a:t>
            </a:r>
            <a:r>
              <a:rPr lang="en-US" altLang="ko-KR" dirty="0"/>
              <a:t>images] </a:t>
            </a:r>
            <a:r>
              <a:rPr lang="ko-KR" altLang="en-US" dirty="0"/>
              <a:t>폴더 위치시키기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pPr marL="0" indent="0">
              <a:buNone/>
            </a:pPr>
            <a:r>
              <a:rPr lang="en-US" altLang="ko-KR" dirty="0"/>
              <a:t>     * PC</a:t>
            </a:r>
            <a:r>
              <a:rPr lang="ko-KR" altLang="en-US" dirty="0"/>
              <a:t>를 리부팅하거나 종료 후 다시 </a:t>
            </a:r>
            <a:r>
              <a:rPr lang="ko-KR" altLang="en-US" dirty="0" smtClean="0"/>
              <a:t>켜면</a:t>
            </a:r>
            <a:r>
              <a:rPr lang="en-US" altLang="ko-KR" dirty="0" smtClean="0"/>
              <a:t> </a:t>
            </a:r>
            <a:r>
              <a:rPr lang="ko-KR" altLang="en-US" dirty="0" err="1"/>
              <a:t>리셋되므로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/>
              <a:t>파일을 항시 백업하기</a:t>
            </a:r>
            <a:endParaRPr lang="en-US" altLang="ko-KR" dirty="0"/>
          </a:p>
          <a:p>
            <a:pPr marL="400050" lvl="1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백업</a:t>
            </a:r>
            <a:r>
              <a:rPr lang="en-US" altLang="ko-KR" dirty="0"/>
              <a:t>: </a:t>
            </a:r>
            <a:r>
              <a:rPr lang="ko-KR" altLang="en-US" dirty="0"/>
              <a:t>본인 메일로 보내거나 클라우드</a:t>
            </a:r>
            <a:r>
              <a:rPr lang="en-US" altLang="ko-KR" dirty="0"/>
              <a:t>(ex. </a:t>
            </a:r>
            <a:r>
              <a:rPr lang="ko-KR" altLang="en-US" dirty="0"/>
              <a:t>네이버 클라우드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400050" lvl="1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네이버 클라우드 이용하기</a:t>
            </a:r>
            <a:r>
              <a:rPr lang="en-US" altLang="ko-KR" dirty="0"/>
              <a:t>: </a:t>
            </a:r>
            <a:r>
              <a:rPr lang="ko-KR" altLang="en-US" dirty="0"/>
              <a:t>본 강의자료 마지막 부분의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en-US" dirty="0"/>
              <a:t>참조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4. </a:t>
            </a:r>
            <a:r>
              <a:rPr lang="ko-KR" altLang="en-US" sz="3200" dirty="0" smtClean="0"/>
              <a:t>비뚤어진 사진 편집하기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48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비뚤어진 사진 편집하기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파일 열기</a:t>
            </a:r>
            <a:r>
              <a:rPr lang="en-US" altLang="ko-KR" dirty="0" smtClean="0"/>
              <a:t>: [</a:t>
            </a:r>
            <a:r>
              <a:rPr lang="ko-KR" altLang="en-US" dirty="0"/>
              <a:t>사진편집</a:t>
            </a:r>
            <a:r>
              <a:rPr lang="en-US" altLang="ko-KR" dirty="0"/>
              <a:t>]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김가천</a:t>
            </a:r>
            <a:r>
              <a:rPr lang="ko-KR" altLang="en-US" dirty="0" smtClean="0"/>
              <a:t> 폴더 </a:t>
            </a:r>
            <a:r>
              <a:rPr lang="en-US" altLang="ko-KR" dirty="0" smtClean="0"/>
              <a:t>&gt; [images</a:t>
            </a:r>
            <a:r>
              <a:rPr lang="en-US" altLang="ko-KR" dirty="0"/>
              <a:t>] 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&gt; ‘sunset.jpg</a:t>
            </a:r>
            <a:r>
              <a:rPr lang="en-US" altLang="ko-KR" dirty="0"/>
              <a:t>’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46994" y="2396836"/>
            <a:ext cx="8053188" cy="4488294"/>
            <a:chOff x="219425" y="1964889"/>
            <a:chExt cx="8708326" cy="4853424"/>
          </a:xfrm>
        </p:grpSpPr>
        <p:grpSp>
          <p:nvGrpSpPr>
            <p:cNvPr id="11" name="그룹 10"/>
            <p:cNvGrpSpPr/>
            <p:nvPr/>
          </p:nvGrpSpPr>
          <p:grpSpPr>
            <a:xfrm>
              <a:off x="219425" y="2319468"/>
              <a:ext cx="4802518" cy="4498845"/>
              <a:chOff x="219425" y="2047098"/>
              <a:chExt cx="4802518" cy="449884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2"/>
              <a:srcRect l="1" r="62723" b="49785"/>
              <a:stretch/>
            </p:blipFill>
            <p:spPr>
              <a:xfrm>
                <a:off x="219425" y="2047098"/>
                <a:ext cx="4802518" cy="4498845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370125" y="5266560"/>
                <a:ext cx="1110332" cy="104144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729344" y="3962984"/>
                <a:ext cx="728379" cy="43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①</a:t>
                </a:r>
                <a:r>
                  <a:rPr lang="en-US" altLang="ko-KR" sz="2000" b="1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-1</a:t>
                </a:r>
                <a:endParaRPr lang="ko-KR" altLang="en-US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94244" y="4878839"/>
                <a:ext cx="728378" cy="43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①</a:t>
                </a:r>
                <a:r>
                  <a:rPr lang="en-US" altLang="ko-KR" sz="2000" b="1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-2</a:t>
                </a:r>
                <a:endParaRPr lang="ko-KR" altLang="en-US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354" y="1964889"/>
              <a:ext cx="6412397" cy="4459230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/>
            <p:nvPr/>
          </p:nvCxnSpPr>
          <p:spPr>
            <a:xfrm flipV="1">
              <a:off x="1480457" y="4635464"/>
              <a:ext cx="2772229" cy="903466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08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비뚤어진 사진 편집하기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사진을 회전시키기 위해</a:t>
            </a:r>
            <a:r>
              <a:rPr lang="en-US" altLang="ko-KR" dirty="0"/>
              <a:t>, [</a:t>
            </a:r>
            <a:r>
              <a:rPr lang="ko-KR" altLang="en-US" dirty="0"/>
              <a:t>기본</a:t>
            </a:r>
            <a:r>
              <a:rPr lang="en-US" altLang="ko-KR" dirty="0"/>
              <a:t>] &gt;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회전</a:t>
            </a:r>
            <a:r>
              <a:rPr lang="en-US" altLang="ko-KR" dirty="0"/>
              <a:t>] </a:t>
            </a:r>
            <a:r>
              <a:rPr lang="ko-KR" altLang="en-US" dirty="0"/>
              <a:t>버튼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3407"/>
          <a:stretch/>
        </p:blipFill>
        <p:spPr>
          <a:xfrm>
            <a:off x="458788" y="2216934"/>
            <a:ext cx="8061259" cy="31725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07994" y="4599217"/>
            <a:ext cx="329106" cy="315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18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2620559" y="4173851"/>
            <a:ext cx="448024" cy="3999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5800" y="4131287"/>
            <a:ext cx="67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6800" y="4501297"/>
            <a:ext cx="865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36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/>
              <a:t>비뚤어진 사진 편집하기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[</a:t>
            </a:r>
            <a:r>
              <a:rPr lang="ko-KR" altLang="en-US" dirty="0" err="1"/>
              <a:t>수평맞추기</a:t>
            </a:r>
            <a:r>
              <a:rPr lang="en-US" altLang="ko-KR" dirty="0"/>
              <a:t>] &gt;</a:t>
            </a:r>
            <a:r>
              <a:rPr lang="ko-KR" altLang="en-US" dirty="0" smtClean="0"/>
              <a:t> </a:t>
            </a:r>
            <a:r>
              <a:rPr lang="en-US" altLang="ko-KR" dirty="0"/>
              <a:t>-6</a:t>
            </a:r>
            <a:r>
              <a:rPr lang="ko-KR" altLang="en-US" dirty="0"/>
              <a:t>도로 조정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4" y="2552613"/>
            <a:ext cx="3656012" cy="35455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12" y="1928395"/>
            <a:ext cx="5083175" cy="49296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0797" y="2660073"/>
            <a:ext cx="652985" cy="290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0928" y="2566468"/>
            <a:ext cx="94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93801" y="5962661"/>
            <a:ext cx="524828" cy="3800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19</a:t>
            </a:fld>
            <a:endParaRPr lang="en-US" altLang="ko-KR"/>
          </a:p>
        </p:txBody>
      </p:sp>
      <p:sp>
        <p:nvSpPr>
          <p:cNvPr id="11" name="TextBox 10"/>
          <p:cNvSpPr txBox="1"/>
          <p:nvPr/>
        </p:nvSpPr>
        <p:spPr>
          <a:xfrm>
            <a:off x="4492713" y="5964863"/>
            <a:ext cx="94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95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0" y="0"/>
            <a:ext cx="9144000" cy="881063"/>
          </a:xfrm>
          <a:prstGeom prst="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kumimoji="0" lang="ko-KR" altLang="en-US">
              <a:solidFill>
                <a:srgbClr val="FFFFFF"/>
              </a:solidFill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275"/>
            <a:ext cx="7804941" cy="53054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99618" y="163532"/>
            <a:ext cx="19447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407AA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CONTENT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비뚤어진 사진 편집하기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액자 추가하기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기본</a:t>
            </a:r>
            <a:r>
              <a:rPr lang="en-US" altLang="ko-KR" dirty="0"/>
              <a:t>] </a:t>
            </a:r>
            <a:r>
              <a:rPr lang="ko-KR" altLang="en-US" dirty="0"/>
              <a:t>탭의 </a:t>
            </a:r>
            <a:r>
              <a:rPr lang="en-US" altLang="ko-KR" dirty="0"/>
              <a:t>‘</a:t>
            </a:r>
            <a:r>
              <a:rPr lang="ko-KR" altLang="en-US" dirty="0"/>
              <a:t>액자</a:t>
            </a:r>
            <a:r>
              <a:rPr lang="en-US" altLang="ko-KR" dirty="0"/>
              <a:t>’ </a:t>
            </a:r>
            <a:r>
              <a:rPr lang="ko-KR" altLang="en-US" dirty="0"/>
              <a:t>효과를 살펴보고</a:t>
            </a:r>
            <a:r>
              <a:rPr lang="en-US" altLang="ko-KR" dirty="0" smtClean="0"/>
              <a:t>, (undo, redo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600" dirty="0"/>
              <a:t>* [</a:t>
            </a:r>
            <a:r>
              <a:rPr lang="ko-KR" altLang="en-US" sz="1600" dirty="0" err="1"/>
              <a:t>액자접착</a:t>
            </a:r>
            <a:r>
              <a:rPr lang="en-US" altLang="ko-KR" sz="1600" dirty="0"/>
              <a:t>]: </a:t>
            </a:r>
            <a:r>
              <a:rPr lang="ko-KR" altLang="en-US" sz="1600" dirty="0"/>
              <a:t>사진과 액자효과가 접착되어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다른 </a:t>
            </a:r>
            <a:r>
              <a:rPr lang="ko-KR" altLang="en-US" sz="1600" dirty="0"/>
              <a:t>효과를 </a:t>
            </a:r>
            <a:r>
              <a:rPr lang="ko-KR" altLang="en-US" sz="1600" dirty="0" smtClean="0"/>
              <a:t>적용할 </a:t>
            </a:r>
            <a:r>
              <a:rPr lang="ko-KR" altLang="en-US" sz="1600" dirty="0"/>
              <a:t>때</a:t>
            </a:r>
            <a:r>
              <a:rPr lang="en-US" altLang="ko-KR" sz="1600" dirty="0"/>
              <a:t> </a:t>
            </a:r>
            <a:r>
              <a:rPr lang="ko-KR" altLang="en-US" sz="1600" dirty="0"/>
              <a:t>액자도 포함됨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84" y="2598190"/>
            <a:ext cx="6068559" cy="42201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71515" y="6131379"/>
            <a:ext cx="1642427" cy="4581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067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비뚤어진 사진 편집하기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5. ‘</a:t>
            </a:r>
            <a:r>
              <a:rPr lang="ko-KR" altLang="en-US" dirty="0"/>
              <a:t>책</a:t>
            </a:r>
            <a:r>
              <a:rPr lang="en-US" altLang="ko-KR" dirty="0"/>
              <a:t>01’ </a:t>
            </a:r>
            <a:r>
              <a:rPr lang="ko-KR" altLang="en-US" dirty="0"/>
              <a:t>액자 효과를 적용하고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 smtClean="0"/>
              <a:t>완성 후</a:t>
            </a:r>
            <a:r>
              <a:rPr lang="en-US" altLang="ko-KR" dirty="0" smtClean="0"/>
              <a:t>, [</a:t>
            </a:r>
            <a:r>
              <a:rPr lang="ko-KR" altLang="en-US" dirty="0"/>
              <a:t>저장</a:t>
            </a:r>
            <a:r>
              <a:rPr lang="en-US" altLang="ko-KR" dirty="0"/>
              <a:t>]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다른 이름으로 저장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078651" y="2566453"/>
            <a:ext cx="4989874" cy="3740686"/>
            <a:chOff x="1360776" y="2447391"/>
            <a:chExt cx="6521962" cy="42660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0776" y="2447391"/>
              <a:ext cx="6134533" cy="426600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871515" y="6102351"/>
              <a:ext cx="1642427" cy="45810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12078" y="5780718"/>
              <a:ext cx="259437" cy="456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⑤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612572" y="6197600"/>
              <a:ext cx="901988" cy="3193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14559" y="6116804"/>
              <a:ext cx="368179" cy="456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⑥</a:t>
              </a: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59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비뚤어진 사진 편집하기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: [</a:t>
            </a:r>
            <a:r>
              <a:rPr lang="ko-KR" altLang="en-US" dirty="0" err="1" smtClean="0"/>
              <a:t>역광보정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이용해 파일을 수정해보자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18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989492" cy="1166813"/>
            <a:chOff x="164811" y="1668678"/>
            <a:chExt cx="8989492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5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1337973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모자이크 처리하기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750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모자이크 </a:t>
            </a:r>
            <a:r>
              <a:rPr lang="ko-KR" altLang="en-US" dirty="0"/>
              <a:t>처리하기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완성 예제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94" y="1522413"/>
            <a:ext cx="5004109" cy="313848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24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8" y="3893814"/>
            <a:ext cx="3867546" cy="24085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963940" flipH="1">
            <a:off x="3214359" y="2972920"/>
            <a:ext cx="707553" cy="765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497" y="6302375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beach.png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97959" y="4676775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beach_final.png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1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17" y="2518488"/>
            <a:ext cx="5470283" cy="40307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모자이크 처리하기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파일 열기</a:t>
            </a:r>
            <a:r>
              <a:rPr lang="en-US" altLang="ko-KR" dirty="0"/>
              <a:t>: [</a:t>
            </a:r>
            <a:r>
              <a:rPr lang="ko-KR" altLang="en-US" dirty="0"/>
              <a:t>사진편집</a:t>
            </a:r>
            <a:r>
              <a:rPr lang="en-US" altLang="ko-KR" dirty="0"/>
              <a:t>] &gt; </a:t>
            </a:r>
            <a:r>
              <a:rPr lang="ko-KR" altLang="en-US" dirty="0" err="1" smtClean="0"/>
              <a:t>김가천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en-US" altLang="ko-KR" dirty="0"/>
              <a:t>[images] </a:t>
            </a:r>
            <a:r>
              <a:rPr lang="ko-KR" altLang="en-US" dirty="0"/>
              <a:t>폴더 </a:t>
            </a:r>
            <a:r>
              <a:rPr lang="en-US" altLang="ko-KR" dirty="0"/>
              <a:t>&gt; ‘beach.png’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50810" y="3234047"/>
            <a:ext cx="1270678" cy="1654289"/>
            <a:chOff x="1949499" y="3091544"/>
            <a:chExt cx="1388786" cy="2153843"/>
          </a:xfrm>
        </p:grpSpPr>
        <p:sp>
          <p:nvSpPr>
            <p:cNvPr id="5" name="직사각형 4"/>
            <p:cNvSpPr/>
            <p:nvPr/>
          </p:nvSpPr>
          <p:spPr>
            <a:xfrm>
              <a:off x="2002970" y="3091544"/>
              <a:ext cx="1335315" cy="36285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949499" y="4522844"/>
              <a:ext cx="537030" cy="7225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3446" y="3173340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25</a:t>
            </a:fld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093445" y="4210747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2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모자이크 처리하기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en-US" altLang="ko-KR" dirty="0"/>
              <a:t>[</a:t>
            </a:r>
            <a:r>
              <a:rPr lang="ko-KR" altLang="en-US" dirty="0"/>
              <a:t>도구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 </a:t>
            </a:r>
            <a:r>
              <a:rPr lang="en-US" altLang="ko-KR" dirty="0"/>
              <a:t>&gt; [</a:t>
            </a:r>
            <a:r>
              <a:rPr lang="ko-KR" altLang="en-US" dirty="0"/>
              <a:t>모자이크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&gt; [</a:t>
            </a:r>
            <a:r>
              <a:rPr lang="ko-KR" altLang="en-US" dirty="0"/>
              <a:t>모자이크</a:t>
            </a:r>
            <a:r>
              <a:rPr lang="en-US" altLang="ko-KR" dirty="0"/>
              <a:t>-</a:t>
            </a:r>
            <a:r>
              <a:rPr lang="ko-KR" altLang="en-US" dirty="0"/>
              <a:t>중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-174055" y="2960915"/>
            <a:ext cx="8689405" cy="2786958"/>
            <a:chOff x="-528178" y="2788784"/>
            <a:chExt cx="10188342" cy="346831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664" y="2788784"/>
              <a:ext cx="9334500" cy="32575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648933" y="4753003"/>
              <a:ext cx="629810" cy="32699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25663" y="5719337"/>
              <a:ext cx="1749879" cy="4576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68714" y="5261711"/>
              <a:ext cx="1749879" cy="25371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17949" y="4622374"/>
              <a:ext cx="789775" cy="49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-1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528178" y="5759172"/>
              <a:ext cx="789776" cy="49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-2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48474" y="5188515"/>
              <a:ext cx="789776" cy="49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-3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804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모자이크 처리하기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사진에서 모자이크 처리하고자 하는 영역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완성 후 저장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84150" y="2565854"/>
            <a:ext cx="4248150" cy="2882446"/>
            <a:chOff x="704850" y="2248354"/>
            <a:chExt cx="7810500" cy="48577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50" y="2248354"/>
              <a:ext cx="7810500" cy="48577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802394" y="4677228"/>
              <a:ext cx="3771091" cy="24288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27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88" y="2579659"/>
            <a:ext cx="4573854" cy="286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모자이크 처리하기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다른 효과 </a:t>
            </a:r>
            <a:r>
              <a:rPr lang="ko-KR" altLang="en-US" dirty="0" smtClean="0"/>
              <a:t>적용해 보기</a:t>
            </a:r>
            <a:r>
              <a:rPr lang="en-US" altLang="ko-KR" dirty="0" smtClean="0"/>
              <a:t>: [</a:t>
            </a:r>
            <a:r>
              <a:rPr lang="ko-KR" altLang="en-US" dirty="0" smtClean="0"/>
              <a:t>도구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 </a:t>
            </a:r>
            <a:r>
              <a:rPr lang="en-US" altLang="ko-KR" dirty="0"/>
              <a:t>&gt; </a:t>
            </a:r>
            <a:r>
              <a:rPr lang="en-US" altLang="ko-KR" dirty="0" smtClean="0"/>
              <a:t>[</a:t>
            </a:r>
            <a:r>
              <a:rPr lang="ko-KR" altLang="en-US" dirty="0" smtClean="0"/>
              <a:t>모자이크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/>
              <a:t>&gt;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흐트림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0018"/>
            <a:ext cx="7781925" cy="47434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11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모자이크 처리하기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옆 친구와 </a:t>
            </a:r>
            <a:r>
              <a:rPr lang="ko-KR" altLang="en-US" dirty="0"/>
              <a:t>셀카를 찍고 이메일 등으로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다운로드하여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친구 얼굴을 모자이크 처리하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93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568821" cy="1166813"/>
            <a:chOff x="164811" y="1668678"/>
            <a:chExt cx="856882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91730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 smtClean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수업 안내</a:t>
              </a:r>
              <a:endParaRPr lang="ko-KR" altLang="en-US" sz="2400" b="1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-88900" y="0"/>
            <a:ext cx="9232900" cy="153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0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989492" cy="1166813"/>
            <a:chOff x="164811" y="1668678"/>
            <a:chExt cx="8989492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6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1337973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2400" b="1" dirty="0" smtClean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사진</a:t>
              </a:r>
              <a:r>
                <a:rPr lang="en-US" altLang="ko-KR" sz="2400" b="1" dirty="0" smtClean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400" b="1" dirty="0" smtClean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합성하기</a:t>
              </a:r>
              <a:endParaRPr lang="ko-KR" altLang="en-US" sz="2400" b="1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06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7" t="8190" r="9786" b="13841"/>
          <a:stretch/>
        </p:blipFill>
        <p:spPr>
          <a:xfrm>
            <a:off x="4096127" y="2344739"/>
            <a:ext cx="4914900" cy="38226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6. </a:t>
            </a:r>
            <a:r>
              <a:rPr lang="ko-KR" altLang="en-US" sz="2800" dirty="0" smtClean="0"/>
              <a:t>사진 합성하기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완성 예제</a:t>
            </a:r>
            <a:endParaRPr lang="en-US" altLang="ko-KR" dirty="0"/>
          </a:p>
          <a:p>
            <a:pPr lvl="1"/>
            <a:r>
              <a:rPr lang="ko-KR" altLang="en-US" dirty="0" smtClean="0"/>
              <a:t>자르기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투명도</a:t>
            </a:r>
            <a:r>
              <a:rPr lang="en-US" altLang="ko-KR" dirty="0"/>
              <a:t> </a:t>
            </a:r>
            <a:r>
              <a:rPr lang="ko-KR" altLang="en-US" dirty="0" smtClean="0"/>
              <a:t>조정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31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689055" flipV="1">
            <a:off x="3506796" y="2841225"/>
            <a:ext cx="707553" cy="765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8" y="2404877"/>
            <a:ext cx="2072552" cy="23254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t="5949" r="7959" b="13140"/>
          <a:stretch/>
        </p:blipFill>
        <p:spPr>
          <a:xfrm>
            <a:off x="688276" y="3613543"/>
            <a:ext cx="3011866" cy="23037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4763" y="2711549"/>
            <a:ext cx="1158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ironman.jpg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64870" y="5938947"/>
            <a:ext cx="1258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nightview.jpg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62817" y="6163980"/>
            <a:ext cx="1581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Ironman_final.jpg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6. </a:t>
            </a:r>
            <a:r>
              <a:rPr lang="ko-KR" altLang="en-US" sz="3600" dirty="0"/>
              <a:t>사진 합성하기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32236" y="1522413"/>
            <a:ext cx="4038600" cy="45259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/>
              <a:t>파일 열기</a:t>
            </a:r>
            <a:r>
              <a:rPr lang="en-US" altLang="ko-KR" sz="1800" dirty="0"/>
              <a:t>: [</a:t>
            </a:r>
            <a:r>
              <a:rPr lang="ko-KR" altLang="en-US" sz="1800" dirty="0"/>
              <a:t>사진편집</a:t>
            </a:r>
            <a:r>
              <a:rPr lang="en-US" altLang="ko-KR" sz="1800" dirty="0"/>
              <a:t>] </a:t>
            </a:r>
            <a:r>
              <a:rPr lang="en-US" altLang="ko-KR" sz="1800" dirty="0" smtClean="0"/>
              <a:t>&gt;</a:t>
            </a:r>
            <a:br>
              <a:rPr lang="en-US" altLang="ko-KR" sz="1800" dirty="0" smtClean="0"/>
            </a:br>
            <a:r>
              <a:rPr lang="ko-KR" altLang="en-US" sz="1800" dirty="0" err="1" smtClean="0"/>
              <a:t>김가천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폴더 </a:t>
            </a:r>
            <a:r>
              <a:rPr lang="en-US" altLang="ko-KR" sz="1800" dirty="0"/>
              <a:t>&gt; [images] </a:t>
            </a:r>
            <a:r>
              <a:rPr lang="ko-KR" altLang="en-US" sz="1800" dirty="0"/>
              <a:t>폴더 </a:t>
            </a:r>
            <a:r>
              <a:rPr lang="en-US" altLang="ko-KR" sz="1800" dirty="0"/>
              <a:t>&gt; </a:t>
            </a:r>
            <a:r>
              <a:rPr lang="en-US" altLang="ko-KR" sz="1800" dirty="0" smtClean="0"/>
              <a:t>‘ironman.jpg</a:t>
            </a:r>
            <a:r>
              <a:rPr lang="en-US" altLang="ko-KR" sz="1800" dirty="0"/>
              <a:t>’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 smtClean="0"/>
              <a:t>아이언맨들만 남기기 위해</a:t>
            </a:r>
            <a:r>
              <a:rPr lang="en-US" altLang="ko-KR" sz="1800" dirty="0" smtClean="0"/>
              <a:t>, </a:t>
            </a:r>
            <a:br>
              <a:rPr lang="en-US" altLang="ko-KR" sz="1800" dirty="0" smtClean="0"/>
            </a:br>
            <a:r>
              <a:rPr lang="en-US" altLang="ko-KR" sz="1800" dirty="0" smtClean="0"/>
              <a:t>[</a:t>
            </a:r>
            <a:r>
              <a:rPr lang="ko-KR" altLang="en-US" sz="1800" dirty="0" smtClean="0"/>
              <a:t>자르기</a:t>
            </a:r>
            <a:r>
              <a:rPr lang="en-US" altLang="ko-KR" sz="1800" dirty="0" smtClean="0"/>
              <a:t>]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탭 </a:t>
            </a:r>
            <a:r>
              <a:rPr lang="en-US" altLang="ko-KR" sz="1800" dirty="0" smtClean="0"/>
              <a:t>&gt; ‘</a:t>
            </a:r>
            <a:r>
              <a:rPr lang="ko-KR" altLang="en-US" sz="1800" dirty="0" smtClean="0"/>
              <a:t>자유롭게 자르게</a:t>
            </a:r>
            <a:r>
              <a:rPr lang="en-US" altLang="ko-KR" sz="1800" dirty="0" smtClean="0"/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 smtClean="0"/>
              <a:t>사진 상에서 남길 영역을 드래그한 후</a:t>
            </a:r>
            <a:r>
              <a:rPr lang="en-US" altLang="ko-KR" sz="1800" dirty="0" smtClean="0"/>
              <a:t>, [</a:t>
            </a:r>
            <a:r>
              <a:rPr lang="ko-KR" altLang="en-US" sz="1800" dirty="0" smtClean="0"/>
              <a:t>자르기</a:t>
            </a:r>
            <a:r>
              <a:rPr lang="en-US" altLang="ko-KR" sz="1800" dirty="0" smtClean="0"/>
              <a:t>] </a:t>
            </a:r>
            <a:r>
              <a:rPr lang="ko-KR" altLang="en-US" sz="1800" dirty="0" smtClean="0"/>
              <a:t>버튼</a:t>
            </a:r>
            <a:endParaRPr lang="en-US" altLang="ko-KR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 smtClean="0"/>
              <a:t>저장</a:t>
            </a:r>
            <a:endParaRPr lang="en-US" altLang="ko-KR" sz="1800" dirty="0" smtClean="0"/>
          </a:p>
          <a:p>
            <a:pPr marL="457200" indent="-457200">
              <a:buFont typeface="+mj-lt"/>
              <a:buAutoNum type="arabicPeriod"/>
            </a:pPr>
            <a:endParaRPr lang="ko-KR" altLang="en-US" sz="1800" dirty="0"/>
          </a:p>
          <a:p>
            <a:endParaRPr lang="ko-KR" altLang="en-US" sz="1800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32</a:t>
            </a:fld>
            <a:endParaRPr lang="en-US" altLang="ko-KR"/>
          </a:p>
        </p:txBody>
      </p:sp>
      <p:grpSp>
        <p:nvGrpSpPr>
          <p:cNvPr id="16" name="그룹 15"/>
          <p:cNvGrpSpPr/>
          <p:nvPr/>
        </p:nvGrpSpPr>
        <p:grpSpPr>
          <a:xfrm>
            <a:off x="3930548" y="977901"/>
            <a:ext cx="5248480" cy="4745038"/>
            <a:chOff x="3930548" y="977901"/>
            <a:chExt cx="5248480" cy="474503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18498"/>
            <a:stretch/>
          </p:blipFill>
          <p:spPr>
            <a:xfrm>
              <a:off x="3930548" y="977901"/>
              <a:ext cx="5248480" cy="474503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256322" y="4600851"/>
              <a:ext cx="572978" cy="3394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49788" y="4867884"/>
              <a:ext cx="1433512" cy="29779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89056" y="4488955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-1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56236" y="4812042"/>
              <a:ext cx="425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114090" y="4867884"/>
              <a:ext cx="896310" cy="29779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55380" y="4814392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-2</a:t>
              </a:r>
              <a:endPara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0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6. </a:t>
            </a:r>
            <a:r>
              <a:rPr lang="ko-KR" altLang="en-US" sz="3600" dirty="0"/>
              <a:t>사진 합성하기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74613" y="1403350"/>
            <a:ext cx="4038600" cy="4525962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1800" dirty="0" smtClean="0"/>
              <a:t>파일 </a:t>
            </a:r>
            <a:r>
              <a:rPr lang="ko-KR" altLang="en-US" sz="1800" dirty="0"/>
              <a:t>열기</a:t>
            </a:r>
            <a:r>
              <a:rPr lang="en-US" altLang="ko-KR" sz="1800" dirty="0"/>
              <a:t>: [</a:t>
            </a:r>
            <a:r>
              <a:rPr lang="ko-KR" altLang="en-US" sz="1800" dirty="0"/>
              <a:t>사진편집</a:t>
            </a:r>
            <a:r>
              <a:rPr lang="en-US" altLang="ko-KR" sz="1800" dirty="0"/>
              <a:t>] &gt; </a:t>
            </a:r>
            <a:r>
              <a:rPr lang="ko-KR" altLang="en-US" sz="1800" dirty="0"/>
              <a:t>바탕화면의 </a:t>
            </a:r>
            <a:r>
              <a:rPr lang="ko-KR" altLang="en-US" sz="1800" dirty="0" err="1"/>
              <a:t>본인이름</a:t>
            </a:r>
            <a:r>
              <a:rPr lang="ko-KR" altLang="en-US" sz="1800" dirty="0"/>
              <a:t> 폴더 </a:t>
            </a:r>
            <a:r>
              <a:rPr lang="en-US" altLang="ko-KR" sz="1800" dirty="0"/>
              <a:t>&gt; [images] </a:t>
            </a:r>
            <a:r>
              <a:rPr lang="ko-KR" altLang="en-US" sz="1800" dirty="0"/>
              <a:t>폴더 </a:t>
            </a:r>
            <a:r>
              <a:rPr lang="en-US" altLang="ko-KR" sz="1800" dirty="0"/>
              <a:t>&gt; </a:t>
            </a:r>
            <a:r>
              <a:rPr lang="en-US" altLang="ko-KR" sz="1800" dirty="0" smtClean="0"/>
              <a:t>‘nightview.jpg</a:t>
            </a:r>
            <a:r>
              <a:rPr lang="en-US" altLang="ko-KR" sz="1800" dirty="0"/>
              <a:t>’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1800" dirty="0" err="1" smtClean="0"/>
              <a:t>아이언맨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사진을 삽입하기 위해</a:t>
            </a:r>
            <a:r>
              <a:rPr lang="en-US" altLang="ko-KR" sz="1800" dirty="0" smtClean="0"/>
              <a:t>, </a:t>
            </a:r>
            <a:br>
              <a:rPr lang="en-US" altLang="ko-KR" sz="1800" dirty="0" smtClean="0"/>
            </a:br>
            <a:r>
              <a:rPr lang="en-US" altLang="ko-KR" sz="1800" dirty="0" smtClean="0"/>
              <a:t>[</a:t>
            </a:r>
            <a:r>
              <a:rPr lang="ko-KR" altLang="en-US" sz="1800" dirty="0" smtClean="0"/>
              <a:t>개체</a:t>
            </a:r>
            <a:r>
              <a:rPr lang="en-US" altLang="ko-KR" sz="1800" dirty="0" smtClean="0"/>
              <a:t>] </a:t>
            </a:r>
            <a:r>
              <a:rPr lang="ko-KR" altLang="en-US" sz="1800" dirty="0" smtClean="0"/>
              <a:t>탭 </a:t>
            </a:r>
            <a:r>
              <a:rPr lang="en-US" altLang="ko-KR" sz="1800" dirty="0" smtClean="0"/>
              <a:t>&gt; [</a:t>
            </a:r>
            <a:r>
              <a:rPr lang="ko-KR" altLang="en-US" sz="1800" dirty="0" smtClean="0"/>
              <a:t>그림</a:t>
            </a:r>
            <a:r>
              <a:rPr lang="en-US" altLang="ko-KR" sz="1800" dirty="0" smtClean="0"/>
              <a:t>] </a:t>
            </a:r>
            <a:r>
              <a:rPr lang="ko-KR" altLang="en-US" sz="1800" dirty="0" smtClean="0"/>
              <a:t>버튼</a:t>
            </a:r>
            <a:endParaRPr lang="en-US" altLang="ko-KR" sz="1800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1800" dirty="0" smtClean="0"/>
              <a:t>파일을 선택하여 삽입한 동시에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나타나는 </a:t>
            </a:r>
            <a:r>
              <a:rPr lang="en-US" altLang="ko-KR" sz="1800" dirty="0" smtClean="0"/>
              <a:t>[</a:t>
            </a:r>
            <a:r>
              <a:rPr lang="ko-KR" altLang="en-US" sz="1800" dirty="0" smtClean="0"/>
              <a:t>사진</a:t>
            </a:r>
            <a:r>
              <a:rPr lang="en-US" altLang="ko-KR" sz="1800" dirty="0" smtClean="0"/>
              <a:t>] </a:t>
            </a:r>
            <a:r>
              <a:rPr lang="ko-KR" altLang="en-US" sz="1800" dirty="0" smtClean="0"/>
              <a:t>창에서 투명도를 조절하여 삽입</a:t>
            </a:r>
            <a:endParaRPr lang="en-US" altLang="ko-KR" sz="1800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1800" dirty="0" smtClean="0"/>
              <a:t>완성 후 저장</a:t>
            </a:r>
            <a:endParaRPr lang="ko-KR" altLang="en-US" sz="1800" dirty="0"/>
          </a:p>
          <a:p>
            <a:endParaRPr lang="ko-KR" altLang="en-US" sz="1800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4738688" y="1522413"/>
            <a:ext cx="4038600" cy="452596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33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3841" r="10955" b="2321"/>
          <a:stretch/>
        </p:blipFill>
        <p:spPr>
          <a:xfrm>
            <a:off x="3918666" y="1066800"/>
            <a:ext cx="5060594" cy="55768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3863" y="5398191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70400" y="5721092"/>
            <a:ext cx="393700" cy="3614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6500" y="4427434"/>
            <a:ext cx="1346200" cy="5636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35655" y="43392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371033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6. </a:t>
            </a:r>
            <a:r>
              <a:rPr lang="ko-KR" altLang="en-US" sz="3200" dirty="0"/>
              <a:t>사진 합성하기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투명한 배경으로 수정하여 다른 사진에 합성하는 것은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MS POWEROINT</a:t>
            </a:r>
            <a:r>
              <a:rPr lang="ko-KR" altLang="en-US" dirty="0" smtClean="0"/>
              <a:t>를 함께 이용하여 실습할 예정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857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450561" y="1944903"/>
            <a:ext cx="8236239" cy="884238"/>
            <a:chOff x="450561" y="1944903"/>
            <a:chExt cx="8236239" cy="884238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77161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2400" b="1" dirty="0" smtClean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[</a:t>
              </a:r>
              <a:r>
                <a:rPr lang="ko-KR" altLang="en-US" sz="2400" b="1" dirty="0" smtClean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참고자료</a:t>
              </a:r>
              <a:r>
                <a:rPr lang="en-US" altLang="ko-KR" sz="2400" b="1" dirty="0" smtClean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]</a:t>
              </a:r>
              <a:endParaRPr lang="ko-KR" altLang="en-US" sz="2400" b="1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9878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1] </a:t>
            </a:r>
            <a:r>
              <a:rPr lang="ko-KR" altLang="en-US" dirty="0" smtClean="0"/>
              <a:t>압축하고 풀기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압축풀기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바탕화면에 본인 이름으로 된 폴더를 생성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사이버캠퍼스 </a:t>
            </a:r>
            <a:r>
              <a:rPr lang="ko-KR" altLang="en-US" dirty="0" err="1" smtClean="0"/>
              <a:t>강좌실</a:t>
            </a:r>
            <a:r>
              <a:rPr lang="ko-KR" altLang="en-US" dirty="0" smtClean="0"/>
              <a:t> 내 이미지</a:t>
            </a:r>
            <a:r>
              <a:rPr lang="en-US" altLang="ko-KR" dirty="0" smtClean="0"/>
              <a:t>(images.zip)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바탕화면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다운로드 </a:t>
            </a:r>
            <a:r>
              <a:rPr lang="en-US" altLang="ko-KR" dirty="0" smtClean="0"/>
              <a:t>&gt; images.zip</a:t>
            </a:r>
            <a:r>
              <a:rPr lang="ko-KR" altLang="en-US" dirty="0" smtClean="0"/>
              <a:t> 더블클릭 </a:t>
            </a:r>
            <a:r>
              <a:rPr lang="en-US" altLang="ko-KR" dirty="0" smtClean="0"/>
              <a:t>&gt; [</a:t>
            </a:r>
            <a:r>
              <a:rPr lang="ko-KR" altLang="en-US" dirty="0" smtClean="0"/>
              <a:t>풀기</a:t>
            </a:r>
            <a:r>
              <a:rPr lang="en-US" altLang="ko-KR" dirty="0" smtClean="0"/>
              <a:t>] &gt; </a:t>
            </a:r>
            <a:r>
              <a:rPr lang="ko-KR" altLang="en-US" dirty="0" smtClean="0"/>
              <a:t>본인 폴더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91" y="3074579"/>
            <a:ext cx="5366497" cy="3141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95" y="2949069"/>
            <a:ext cx="3585882" cy="345649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8562" y="3325635"/>
            <a:ext cx="612944" cy="627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411506" y="3750225"/>
            <a:ext cx="2895600" cy="328720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27416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 smtClean="0"/>
              <a:t>* </a:t>
            </a:r>
            <a:r>
              <a:rPr lang="ko-KR" altLang="en-US" sz="2000" dirty="0" smtClean="0"/>
              <a:t>분할 압축이란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1800" dirty="0" smtClean="0"/>
              <a:t>사이버 캠퍼스의 업로드 용량 제한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네이버 메일 </a:t>
            </a:r>
            <a:r>
              <a:rPr lang="ko-KR" altLang="en-US" sz="1800" dirty="0" err="1" smtClean="0"/>
              <a:t>첨부용량</a:t>
            </a:r>
            <a:r>
              <a:rPr lang="ko-KR" altLang="en-US" sz="1800" dirty="0" smtClean="0"/>
              <a:t> 제한 등으로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대용량의 파일들을 압축할 때 </a:t>
            </a:r>
            <a:r>
              <a:rPr lang="ko-KR" altLang="en-US" sz="1800" dirty="0" err="1" smtClean="0"/>
              <a:t>제한용량에</a:t>
            </a:r>
            <a:r>
              <a:rPr lang="ko-KR" altLang="en-US" sz="1800" dirty="0" smtClean="0"/>
              <a:t> 맞추어 분할하여 압축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 smtClean="0"/>
              <a:t>압축하고자 하는 폴더를 선택 후 오른쪽 마우스 </a:t>
            </a:r>
            <a:r>
              <a:rPr lang="en-US" altLang="ko-KR" sz="1800" dirty="0" smtClean="0"/>
              <a:t>&gt; [</a:t>
            </a:r>
            <a:r>
              <a:rPr lang="ko-KR" altLang="en-US" sz="1800" dirty="0" err="1" smtClean="0"/>
              <a:t>반디집으로</a:t>
            </a:r>
            <a:r>
              <a:rPr lang="ko-KR" altLang="en-US" sz="1800" dirty="0" smtClean="0"/>
              <a:t> 압축하기</a:t>
            </a:r>
            <a:r>
              <a:rPr lang="en-US" altLang="ko-KR" sz="1800" dirty="0" smtClean="0"/>
              <a:t>]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1] </a:t>
            </a:r>
            <a:r>
              <a:rPr lang="ko-KR" altLang="en-US" dirty="0"/>
              <a:t>압축하고 풀기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분할 압축하기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37</a:t>
            </a:fld>
            <a:endParaRPr lang="en-US" altLang="ko-KR"/>
          </a:p>
        </p:txBody>
      </p:sp>
      <p:grpSp>
        <p:nvGrpSpPr>
          <p:cNvPr id="15" name="그룹 14"/>
          <p:cNvGrpSpPr/>
          <p:nvPr/>
        </p:nvGrpSpPr>
        <p:grpSpPr>
          <a:xfrm>
            <a:off x="2402541" y="3451412"/>
            <a:ext cx="3325906" cy="3192276"/>
            <a:chOff x="2402541" y="2092083"/>
            <a:chExt cx="4823012" cy="455160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2541" y="2890782"/>
              <a:ext cx="4823012" cy="375290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6995" y="2092083"/>
              <a:ext cx="1793558" cy="437839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896302" y="5254970"/>
              <a:ext cx="1975579" cy="5810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14974" y="2890781"/>
              <a:ext cx="2149214" cy="2258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264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1] </a:t>
            </a:r>
            <a:r>
              <a:rPr lang="ko-KR" altLang="en-US" dirty="0"/>
              <a:t>압축하고 풀기 </a:t>
            </a:r>
            <a:r>
              <a:rPr lang="en-US" altLang="ko-KR" dirty="0"/>
              <a:t>– </a:t>
            </a:r>
            <a:r>
              <a:rPr lang="ko-KR" altLang="en-US" dirty="0"/>
              <a:t>분할 압축하기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dirty="0" smtClean="0"/>
              <a:t>[</a:t>
            </a:r>
            <a:r>
              <a:rPr lang="ko-KR" altLang="en-US" dirty="0" smtClean="0"/>
              <a:t>새로 압축</a:t>
            </a:r>
            <a:r>
              <a:rPr lang="en-US" altLang="ko-KR" dirty="0" smtClean="0"/>
              <a:t>] </a:t>
            </a:r>
            <a:r>
              <a:rPr lang="ko-KR" altLang="en-US" dirty="0" smtClean="0"/>
              <a:t>창이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상세 설정 보기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32" y="2257985"/>
            <a:ext cx="3861591" cy="247537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157132" y="4659529"/>
            <a:ext cx="860705" cy="4762"/>
          </a:xfrm>
          <a:prstGeom prst="lin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35810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1] </a:t>
            </a:r>
            <a:r>
              <a:rPr lang="ko-KR" altLang="en-US" dirty="0"/>
              <a:t>압축하고 풀기 </a:t>
            </a:r>
            <a:r>
              <a:rPr lang="en-US" altLang="ko-KR" dirty="0"/>
              <a:t>– </a:t>
            </a:r>
            <a:r>
              <a:rPr lang="ko-KR" altLang="en-US" dirty="0"/>
              <a:t>분할 압축하기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분할 압축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에서 항목에 따라 정해진 용량을 선택하거나</a:t>
            </a:r>
            <a:r>
              <a:rPr lang="en-US" altLang="ko-KR" sz="2000" dirty="0" smtClean="0"/>
              <a:t>,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000" dirty="0" smtClean="0"/>
              <a:t>10MB</a:t>
            </a:r>
            <a:r>
              <a:rPr lang="ko-KR" altLang="en-US" sz="2000" dirty="0" smtClean="0"/>
              <a:t>로 나누어 압축하기 위하여</a:t>
            </a:r>
            <a:r>
              <a:rPr lang="en-US" altLang="ko-KR" sz="2000" dirty="0" smtClean="0"/>
              <a:t>, [</a:t>
            </a:r>
            <a:r>
              <a:rPr lang="ko-KR" altLang="en-US" sz="2000" dirty="0" smtClean="0"/>
              <a:t>직접 입력</a:t>
            </a:r>
            <a:r>
              <a:rPr lang="en-US" altLang="ko-KR" sz="2000" dirty="0" smtClean="0"/>
              <a:t>] &gt; ’10’ </a:t>
            </a:r>
            <a:r>
              <a:rPr lang="ko-KR" altLang="en-US" sz="2000" dirty="0" smtClean="0"/>
              <a:t>입력 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단위는 </a:t>
            </a:r>
            <a:r>
              <a:rPr lang="en-US" altLang="ko-KR" sz="2000" dirty="0" smtClean="0"/>
              <a:t>‘MB’ </a:t>
            </a:r>
            <a:r>
              <a:rPr lang="ko-KR" altLang="en-US" sz="2000" dirty="0" smtClean="0"/>
              <a:t>선택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39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8" y="2698376"/>
            <a:ext cx="4326943" cy="39453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058" y="2626658"/>
            <a:ext cx="3445386" cy="280931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8844" y="5123203"/>
            <a:ext cx="889409" cy="2287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78253" y="6465528"/>
            <a:ext cx="889409" cy="2287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73058" y="4556669"/>
            <a:ext cx="2169036" cy="2304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863" y="4969314"/>
            <a:ext cx="352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25272" y="6386477"/>
            <a:ext cx="352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29799" y="4508178"/>
            <a:ext cx="352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18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수업 안내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교수명</a:t>
            </a:r>
            <a:r>
              <a:rPr lang="en-US" altLang="ko-KR" dirty="0" smtClean="0"/>
              <a:t>: </a:t>
            </a:r>
          </a:p>
          <a:p>
            <a:r>
              <a:rPr lang="ko-KR" altLang="en-US" dirty="0" err="1" smtClean="0"/>
              <a:t>이메일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연구실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상담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이메일 예약 후 상담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9480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1] </a:t>
            </a:r>
            <a:r>
              <a:rPr lang="ko-KR" altLang="en-US" dirty="0"/>
              <a:t>압축하고 풀기 </a:t>
            </a:r>
            <a:r>
              <a:rPr lang="en-US" altLang="ko-KR" dirty="0"/>
              <a:t>– </a:t>
            </a:r>
            <a:r>
              <a:rPr lang="ko-KR" altLang="en-US" dirty="0"/>
              <a:t>분할 압축하기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분할 압축된 파일은 첫번째 파일인 </a:t>
            </a:r>
            <a:r>
              <a:rPr lang="en-US" altLang="ko-KR" dirty="0" smtClean="0"/>
              <a:t>*.zip</a:t>
            </a:r>
            <a:r>
              <a:rPr lang="ko-KR" altLang="en-US" dirty="0" smtClean="0"/>
              <a:t>을 더블클릭하여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해제하면 모두 풀림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92187"/>
            <a:ext cx="4251935" cy="33085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21488" y="4852504"/>
            <a:ext cx="2169036" cy="2304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206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2] </a:t>
            </a:r>
            <a:r>
              <a:rPr lang="ko-KR" altLang="en-US" dirty="0"/>
              <a:t>네이버 클라우드 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네이버에 회원가입 후</a:t>
            </a:r>
            <a:r>
              <a:rPr lang="en-US" altLang="ko-KR" dirty="0"/>
              <a:t>,</a:t>
            </a:r>
          </a:p>
          <a:p>
            <a:pPr marL="457200" indent="-457200">
              <a:buAutoNum type="arabicPeriod"/>
            </a:pPr>
            <a:r>
              <a:rPr lang="en-US" altLang="ko-KR" dirty="0"/>
              <a:t>[</a:t>
            </a:r>
            <a:r>
              <a:rPr lang="ko-KR" altLang="en-US" dirty="0" err="1"/>
              <a:t>더보기</a:t>
            </a:r>
            <a:r>
              <a:rPr lang="en-US" altLang="ko-KR" dirty="0"/>
              <a:t>] &gt; [</a:t>
            </a:r>
            <a:r>
              <a:rPr lang="ko-KR" altLang="en-US" dirty="0" err="1"/>
              <a:t>네이버클라우드</a:t>
            </a:r>
            <a:r>
              <a:rPr lang="en-US" altLang="ko-KR" dirty="0"/>
              <a:t>]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42" y="2618508"/>
            <a:ext cx="6475001" cy="39104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68251" y="4129302"/>
            <a:ext cx="694004" cy="3734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9841" y="5057556"/>
            <a:ext cx="1134485" cy="3457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2308" y="391590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8695" y="485750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3860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클라우드 시작하기 </a:t>
            </a:r>
            <a:r>
              <a:rPr lang="en-US" altLang="ko-KR" dirty="0"/>
              <a:t>1</a:t>
            </a:r>
            <a:r>
              <a:rPr lang="ko-KR" altLang="en-US" dirty="0"/>
              <a:t>단계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    - </a:t>
            </a:r>
            <a:r>
              <a:rPr lang="ko-KR" altLang="en-US" sz="2000" dirty="0"/>
              <a:t>약관에 동의한 후</a:t>
            </a:r>
            <a:r>
              <a:rPr lang="en-US" altLang="ko-KR" sz="2000" dirty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     * </a:t>
            </a:r>
            <a:r>
              <a:rPr lang="ko-KR" altLang="en-US" sz="2000" dirty="0"/>
              <a:t>학교에서는 </a:t>
            </a:r>
            <a:r>
              <a:rPr lang="en-US" altLang="ko-KR" sz="2000" u="sng" dirty="0"/>
              <a:t>‘</a:t>
            </a:r>
            <a:r>
              <a:rPr lang="ko-KR" altLang="en-US" sz="2000" u="sng" dirty="0" err="1"/>
              <a:t>네이버클라우드</a:t>
            </a:r>
            <a:r>
              <a:rPr lang="ko-KR" altLang="en-US" sz="2000" u="sng" dirty="0"/>
              <a:t> 탐색기 다운로드</a:t>
            </a:r>
            <a:r>
              <a:rPr lang="en-US" altLang="ko-KR" sz="2000" u="sng" dirty="0"/>
              <a:t>’</a:t>
            </a:r>
            <a:r>
              <a:rPr lang="ko-KR" altLang="en-US" sz="2000" u="sng" dirty="0"/>
              <a:t>를 선택하지 않기</a:t>
            </a:r>
            <a:endParaRPr lang="en-US" altLang="ko-KR" sz="2000" u="sng" dirty="0"/>
          </a:p>
          <a:p>
            <a:pPr marL="0" indent="0">
              <a:buNone/>
            </a:pPr>
            <a:r>
              <a:rPr lang="en-US" altLang="ko-KR" sz="2000" dirty="0"/>
              <a:t>        (</a:t>
            </a:r>
            <a:r>
              <a:rPr lang="ko-KR" altLang="en-US" sz="2000" dirty="0"/>
              <a:t>집에서 별도로 다운로드 및 설치하여 백업에 활용</a:t>
            </a:r>
            <a:r>
              <a:rPr lang="en-US" altLang="ko-KR" sz="2000" dirty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2] </a:t>
            </a:r>
            <a:r>
              <a:rPr lang="ko-KR" altLang="en-US" dirty="0"/>
              <a:t>네이버 </a:t>
            </a:r>
            <a:r>
              <a:rPr lang="ko-KR" altLang="en-US" dirty="0" err="1"/>
              <a:t>클라우드</a:t>
            </a:r>
            <a:r>
              <a:rPr lang="ko-KR" altLang="en-US" dirty="0"/>
              <a:t> 이용하기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71" y="3214254"/>
            <a:ext cx="5052681" cy="30514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82269" y="5223811"/>
            <a:ext cx="1052968" cy="4426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8737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2] </a:t>
            </a:r>
            <a:r>
              <a:rPr lang="ko-KR" altLang="en-US" dirty="0"/>
              <a:t>네이버 </a:t>
            </a:r>
            <a:r>
              <a:rPr lang="ko-KR" altLang="en-US" dirty="0" err="1"/>
              <a:t>클라우드</a:t>
            </a:r>
            <a:r>
              <a:rPr lang="ko-KR" altLang="en-US" dirty="0"/>
              <a:t> 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클라우드 시작하기 </a:t>
            </a:r>
            <a:r>
              <a:rPr lang="en-US" altLang="ko-KR" dirty="0"/>
              <a:t>2</a:t>
            </a:r>
            <a:r>
              <a:rPr lang="ko-KR" altLang="en-US" dirty="0"/>
              <a:t>단계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     - </a:t>
            </a:r>
            <a:r>
              <a:rPr lang="ko-KR" altLang="en-US" sz="2000" dirty="0"/>
              <a:t>모바일로 파일을 사용하기 위해</a:t>
            </a:r>
            <a:r>
              <a:rPr lang="en-US" altLang="ko-KR" sz="2000" dirty="0"/>
              <a:t>, </a:t>
            </a:r>
            <a:r>
              <a:rPr lang="ko-KR" altLang="en-US" sz="2000" dirty="0"/>
              <a:t>스마트폰으로 받은 문자 메시지의  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    URL</a:t>
            </a:r>
            <a:r>
              <a:rPr lang="ko-KR" altLang="en-US" sz="2000" dirty="0"/>
              <a:t>을 따라</a:t>
            </a:r>
            <a:r>
              <a:rPr lang="en-US" altLang="ko-KR" sz="2000" dirty="0"/>
              <a:t>, </a:t>
            </a:r>
            <a:r>
              <a:rPr lang="ko-KR" altLang="en-US" sz="2000" dirty="0"/>
              <a:t>스마트폰에 네이버 </a:t>
            </a:r>
            <a:r>
              <a:rPr lang="ko-KR" altLang="en-US" sz="2000" dirty="0" err="1"/>
              <a:t>클라우드앱</a:t>
            </a:r>
            <a:r>
              <a:rPr lang="ko-KR" altLang="en-US" sz="2000" dirty="0"/>
              <a:t> 설치하기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88" y="2709495"/>
            <a:ext cx="7170594" cy="38740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39103" y="5970223"/>
            <a:ext cx="1576242" cy="6132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8189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2] </a:t>
            </a:r>
            <a:r>
              <a:rPr lang="ko-KR" altLang="en-US" dirty="0"/>
              <a:t>네이버 </a:t>
            </a:r>
            <a:r>
              <a:rPr lang="ko-KR" altLang="en-US" dirty="0" err="1"/>
              <a:t>클라우드</a:t>
            </a:r>
            <a:r>
              <a:rPr lang="ko-KR" altLang="en-US" dirty="0"/>
              <a:t> 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왼쪽 메뉴를 탐색하고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 err="1"/>
              <a:t>함께보기</a:t>
            </a:r>
            <a:r>
              <a:rPr lang="en-US" altLang="ko-KR" dirty="0"/>
              <a:t>]: </a:t>
            </a:r>
            <a:r>
              <a:rPr lang="ko-KR" altLang="en-US" dirty="0"/>
              <a:t>모임</a:t>
            </a:r>
            <a:r>
              <a:rPr lang="en-US" altLang="ko-KR" dirty="0"/>
              <a:t>(</a:t>
            </a:r>
            <a:r>
              <a:rPr lang="ko-KR" altLang="en-US" dirty="0"/>
              <a:t>그룹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만들어 그룹별로 파일 공유</a:t>
            </a:r>
            <a:endParaRPr lang="en-US" altLang="ko-KR" dirty="0"/>
          </a:p>
          <a:p>
            <a:pPr lvl="1"/>
            <a:r>
              <a:rPr lang="ko-KR" altLang="en-US" dirty="0"/>
              <a:t>이 외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음악 등 백업 및 사용 가능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폴더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079" r="84566"/>
          <a:stretch/>
        </p:blipFill>
        <p:spPr>
          <a:xfrm>
            <a:off x="4314826" y="180974"/>
            <a:ext cx="2008188" cy="6391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4450339"/>
            <a:ext cx="1809750" cy="14763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14827" y="1636496"/>
            <a:ext cx="1836592" cy="21596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14827" y="3840953"/>
            <a:ext cx="1836592" cy="19502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4825" y="5819557"/>
            <a:ext cx="1836592" cy="3429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06818" y="584662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045540" y="5409765"/>
            <a:ext cx="920263" cy="573991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2264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2] </a:t>
            </a:r>
            <a:r>
              <a:rPr lang="ko-KR" altLang="en-US" dirty="0"/>
              <a:t>네이버 </a:t>
            </a:r>
            <a:r>
              <a:rPr lang="ko-KR" altLang="en-US" dirty="0" err="1"/>
              <a:t>클라우드</a:t>
            </a:r>
            <a:r>
              <a:rPr lang="ko-KR" altLang="en-US" dirty="0"/>
              <a:t> 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새폴더</a:t>
            </a:r>
            <a:r>
              <a:rPr lang="en-US" altLang="ko-KR" dirty="0"/>
              <a:t>] </a:t>
            </a:r>
            <a:r>
              <a:rPr lang="ko-KR" altLang="en-US" dirty="0"/>
              <a:t>버튼을 클릭하여</a:t>
            </a:r>
            <a:r>
              <a:rPr lang="en-US" altLang="ko-KR" dirty="0"/>
              <a:t>, </a:t>
            </a:r>
            <a:r>
              <a:rPr lang="ko-KR" altLang="en-US" dirty="0"/>
              <a:t>새로운 폴더를 생성하고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2017775"/>
            <a:ext cx="7472363" cy="3535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006345" y="2729994"/>
            <a:ext cx="524091" cy="3457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9863" y="30757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58291" y="4919012"/>
            <a:ext cx="2272145" cy="3457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3588" y="489181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0569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 </a:t>
            </a:r>
            <a:r>
              <a:rPr lang="en-US" altLang="ko-KR" dirty="0"/>
              <a:t>2] </a:t>
            </a:r>
            <a:r>
              <a:rPr lang="ko-KR" altLang="en-US" dirty="0"/>
              <a:t>네이버 </a:t>
            </a:r>
            <a:r>
              <a:rPr lang="ko-KR" altLang="en-US" dirty="0" err="1"/>
              <a:t>클라우드</a:t>
            </a:r>
            <a:r>
              <a:rPr lang="ko-KR" altLang="en-US" dirty="0"/>
              <a:t> 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의 탐색기 상에서 원하는 파일을 클라우드 창으로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드래그하여</a:t>
            </a:r>
            <a:r>
              <a:rPr lang="ko-KR" altLang="en-US" dirty="0"/>
              <a:t> 업로드하기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28" y="2559369"/>
            <a:ext cx="6493163" cy="3489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841" y="3870776"/>
            <a:ext cx="858842" cy="72893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41443" y="2951666"/>
            <a:ext cx="617393" cy="595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화살표 연결선 7"/>
          <p:cNvCxnSpPr>
            <a:endCxn id="5" idx="1"/>
          </p:cNvCxnSpPr>
          <p:nvPr/>
        </p:nvCxnSpPr>
        <p:spPr>
          <a:xfrm>
            <a:off x="3145874" y="3547413"/>
            <a:ext cx="2637967" cy="687830"/>
          </a:xfrm>
          <a:prstGeom prst="straightConnector1">
            <a:avLst/>
          </a:pr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7594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정민철</a:t>
            </a:r>
            <a:r>
              <a:rPr lang="en-US" altLang="ko-KR" dirty="0"/>
              <a:t>(2013). NEW </a:t>
            </a:r>
            <a:r>
              <a:rPr lang="ko-KR" altLang="en-US" dirty="0"/>
              <a:t>어른들을 위한 너무 쉬운 컴퓨터 그래픽</a:t>
            </a:r>
            <a:r>
              <a:rPr lang="en-US" altLang="ko-KR" dirty="0"/>
              <a:t>, </a:t>
            </a:r>
            <a:r>
              <a:rPr lang="ko-KR" altLang="en-US" dirty="0" err="1" smtClean="0"/>
              <a:t>혜지원</a:t>
            </a:r>
            <a:endParaRPr lang="en-US" altLang="ko-KR" dirty="0" smtClean="0"/>
          </a:p>
          <a:p>
            <a:r>
              <a:rPr lang="ko-KR" altLang="en-US" dirty="0" smtClean="0"/>
              <a:t>전진수</a:t>
            </a:r>
            <a:r>
              <a:rPr lang="en-US" altLang="ko-KR" dirty="0" smtClean="0"/>
              <a:t>(2013). </a:t>
            </a:r>
            <a:r>
              <a:rPr lang="ko-KR" altLang="en-US" dirty="0" smtClean="0"/>
              <a:t>어른들을 위한 너무 쉬운 나만의 </a:t>
            </a:r>
            <a:r>
              <a:rPr lang="en-US" altLang="ko-KR" dirty="0" smtClean="0"/>
              <a:t>UCC &amp; </a:t>
            </a:r>
            <a:br>
              <a:rPr lang="en-US" altLang="ko-KR" dirty="0" smtClean="0"/>
            </a:br>
            <a:r>
              <a:rPr lang="ko-KR" altLang="en-US" dirty="0" err="1" smtClean="0"/>
              <a:t>영상시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혜지원</a:t>
            </a:r>
            <a:endParaRPr lang="en-US" altLang="ko-KR" dirty="0"/>
          </a:p>
          <a:p>
            <a:r>
              <a:rPr lang="en-US" altLang="ko-KR" dirty="0"/>
              <a:t>http://jkh7325.blog.me/220573231419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883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69349" y="32751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FFFF"/>
                </a:solidFill>
              </a:rPr>
              <a:t>01. </a:t>
            </a:r>
            <a:r>
              <a:rPr lang="ko-KR" altLang="en-US" smtClean="0">
                <a:solidFill>
                  <a:srgbClr val="FFFFFF"/>
                </a:solidFill>
              </a:rPr>
              <a:t>이미지 편집하기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7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수업 </a:t>
            </a:r>
            <a:r>
              <a:rPr lang="ko-KR" altLang="en-US" dirty="0"/>
              <a:t>안내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788" y="1522413"/>
            <a:ext cx="8481026" cy="4525962"/>
          </a:xfrm>
        </p:spPr>
        <p:txBody>
          <a:bodyPr/>
          <a:lstStyle/>
          <a:p>
            <a:r>
              <a:rPr lang="ko-KR" altLang="en-US" dirty="0" smtClean="0"/>
              <a:t>온라인 </a:t>
            </a:r>
            <a:r>
              <a:rPr lang="ko-KR" altLang="en-US" dirty="0" err="1" smtClean="0"/>
              <a:t>강좌실</a:t>
            </a:r>
            <a:endParaRPr lang="en-US" altLang="ko-KR" dirty="0" smtClean="0"/>
          </a:p>
          <a:p>
            <a:pPr lvl="1"/>
            <a:r>
              <a:rPr lang="ko-KR" altLang="en-US" dirty="0"/>
              <a:t>본 강좌의 </a:t>
            </a:r>
            <a:r>
              <a:rPr lang="ko-KR" altLang="en-US" dirty="0" smtClean="0"/>
              <a:t>공지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강의자료 공유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과제 </a:t>
            </a:r>
            <a:r>
              <a:rPr lang="ko-KR" altLang="en-US" dirty="0"/>
              <a:t>제출 </a:t>
            </a:r>
            <a:r>
              <a:rPr lang="ko-KR" altLang="en-US" dirty="0" smtClean="0"/>
              <a:t>등은 사이버캠퍼스를 사용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http://cyber.gachon.ac.kr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모바일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강좌실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코스모스 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5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87" y="3545149"/>
            <a:ext cx="952500" cy="762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17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수업계획서</a:t>
            </a:r>
            <a:endParaRPr lang="en-US" altLang="ko-KR" dirty="0"/>
          </a:p>
          <a:p>
            <a:pPr lvl="1"/>
            <a:r>
              <a:rPr lang="ko-KR" altLang="en-US" dirty="0"/>
              <a:t>사이버캠퍼스의 </a:t>
            </a:r>
            <a:r>
              <a:rPr lang="ko-KR" altLang="en-US" dirty="0" err="1"/>
              <a:t>강좌실</a:t>
            </a:r>
            <a:r>
              <a:rPr lang="ko-KR" altLang="en-US" dirty="0"/>
              <a:t> 내 </a:t>
            </a:r>
            <a:r>
              <a:rPr lang="en-US" altLang="ko-KR" dirty="0"/>
              <a:t>‘</a:t>
            </a:r>
            <a:r>
              <a:rPr lang="ko-KR" altLang="en-US" dirty="0"/>
              <a:t>강의계획서</a:t>
            </a:r>
            <a:r>
              <a:rPr lang="en-US" altLang="ko-KR" dirty="0"/>
              <a:t>’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수업</a:t>
            </a:r>
            <a:r>
              <a:rPr lang="en-US" altLang="ko-KR" dirty="0" smtClean="0"/>
              <a:t> </a:t>
            </a:r>
            <a:r>
              <a:rPr lang="ko-KR" altLang="en-US" dirty="0" smtClean="0"/>
              <a:t>목표</a:t>
            </a:r>
            <a:endParaRPr lang="en-US" altLang="ko-KR" dirty="0" smtClean="0"/>
          </a:p>
          <a:p>
            <a:pPr lvl="1"/>
            <a:r>
              <a:rPr lang="ko-KR" altLang="en-US" sz="1800" dirty="0"/>
              <a:t>다양한 편집 툴로 원하는 콘텐츠를 만들 수 있다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ko-KR" altLang="en-US" sz="1800" dirty="0" smtClean="0"/>
              <a:t>포토스케이프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VivaVideo</a:t>
            </a:r>
            <a:r>
              <a:rPr lang="en-US" altLang="ko-KR" sz="1800" dirty="0"/>
              <a:t>, </a:t>
            </a:r>
            <a:r>
              <a:rPr lang="ko-KR" altLang="en-US" sz="1800" dirty="0" err="1" smtClean="0"/>
              <a:t>곰믹스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등을 활용하여 이미지</a:t>
            </a:r>
            <a:r>
              <a:rPr lang="en-US" altLang="ko-KR" sz="1800" dirty="0"/>
              <a:t>, </a:t>
            </a:r>
            <a:r>
              <a:rPr lang="ko-KR" altLang="en-US" sz="1800" dirty="0"/>
              <a:t>동영상을 편집할 수 있다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en-US" altLang="ko-KR" sz="1800" dirty="0" smtClean="0"/>
              <a:t>PPT</a:t>
            </a:r>
            <a:r>
              <a:rPr lang="ko-KR" altLang="en-US" sz="1800" dirty="0"/>
              <a:t>로 멀티미디어를 편집하고 통합할 수 있다</a:t>
            </a:r>
            <a:r>
              <a:rPr lang="en-US" altLang="ko-KR" sz="1800" dirty="0" smtClean="0"/>
              <a:t>.</a:t>
            </a:r>
          </a:p>
          <a:p>
            <a:pPr lvl="1"/>
            <a:r>
              <a:rPr lang="ko-KR" altLang="en-US" sz="1800" dirty="0" smtClean="0"/>
              <a:t>스크래치를 </a:t>
            </a:r>
            <a:r>
              <a:rPr lang="ko-KR" altLang="en-US" sz="1800" dirty="0"/>
              <a:t>이용하여 프로그래밍 개발의 기초과정을 익히고 게임을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직접 </a:t>
            </a:r>
            <a:r>
              <a:rPr lang="ko-KR" altLang="en-US" sz="1800" dirty="0"/>
              <a:t>제작한다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ko-KR" altLang="en-US" sz="1800" dirty="0" smtClean="0"/>
              <a:t>스크래치를 </a:t>
            </a:r>
            <a:r>
              <a:rPr lang="ko-KR" altLang="en-US" sz="1800" dirty="0"/>
              <a:t>이용하여 프로그램을 개발한다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ko-KR" altLang="en-US" sz="1800" dirty="0" smtClean="0"/>
              <a:t>게임개발을 </a:t>
            </a:r>
            <a:r>
              <a:rPr lang="ko-KR" altLang="en-US" sz="1800" dirty="0"/>
              <a:t>위해 멀티미디어를 편집하여 활용한다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수업 안내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956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수업 </a:t>
            </a:r>
            <a:r>
              <a:rPr lang="ko-KR" altLang="en-US" dirty="0"/>
              <a:t>안내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유의사항</a:t>
            </a:r>
            <a:endParaRPr lang="en-US" altLang="ko-KR" dirty="0"/>
          </a:p>
          <a:p>
            <a:pPr lvl="1"/>
            <a:r>
              <a:rPr lang="ko-KR" altLang="en-US" dirty="0"/>
              <a:t>과제 등 </a:t>
            </a:r>
            <a:r>
              <a:rPr lang="ko-KR" altLang="en-US" b="1" dirty="0">
                <a:solidFill>
                  <a:srgbClr val="0070C0"/>
                </a:solidFill>
              </a:rPr>
              <a:t>제출기한 내 제출 </a:t>
            </a:r>
            <a:r>
              <a:rPr lang="ko-KR" altLang="en-US" dirty="0" smtClean="0"/>
              <a:t>필수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공결서류는</a:t>
            </a:r>
            <a:r>
              <a:rPr lang="ko-KR" altLang="en-US" dirty="0" smtClean="0"/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당일로부터 </a:t>
            </a:r>
            <a:r>
              <a:rPr lang="en-US" altLang="ko-KR" b="1" dirty="0">
                <a:solidFill>
                  <a:srgbClr val="0070C0"/>
                </a:solidFill>
              </a:rPr>
              <a:t>1</a:t>
            </a:r>
            <a:r>
              <a:rPr lang="ko-KR" altLang="en-US" b="1" dirty="0">
                <a:solidFill>
                  <a:srgbClr val="0070C0"/>
                </a:solidFill>
              </a:rPr>
              <a:t>주일내 </a:t>
            </a:r>
            <a:r>
              <a:rPr lang="ko-KR" altLang="en-US" b="1" dirty="0" smtClean="0">
                <a:solidFill>
                  <a:srgbClr val="0070C0"/>
                </a:solidFill>
              </a:rPr>
              <a:t>제출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실습 수행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수시 저장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종료</a:t>
            </a:r>
            <a:r>
              <a:rPr lang="en-US" altLang="ko-KR" b="1" dirty="0" smtClean="0">
                <a:solidFill>
                  <a:srgbClr val="0070C0"/>
                </a:solidFill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</a:rPr>
              <a:t>시험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포함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  <a:r>
              <a:rPr lang="ko-KR" altLang="en-US" b="1" dirty="0" smtClean="0">
                <a:solidFill>
                  <a:srgbClr val="0070C0"/>
                </a:solidFill>
              </a:rPr>
              <a:t> 후 백업 필수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퇴실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컴퓨터 전원 끄기 및 뒷정리 필수</a:t>
            </a:r>
            <a:r>
              <a:rPr lang="en-US" altLang="ko-KR" b="1" dirty="0" smtClean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ko-KR" altLang="en-US" dirty="0"/>
              <a:t>본 수업은 멀티미디어를 다루는 수업이므로</a:t>
            </a:r>
            <a:r>
              <a:rPr lang="en-US" altLang="ko-KR" dirty="0"/>
              <a:t>, </a:t>
            </a:r>
            <a:r>
              <a:rPr lang="ko-KR" altLang="en-US" dirty="0"/>
              <a:t>이어폰 지참</a:t>
            </a:r>
            <a:endParaRPr lang="en-US" altLang="ko-KR" dirty="0"/>
          </a:p>
          <a:p>
            <a:pPr lvl="1"/>
            <a:r>
              <a:rPr lang="en-US" altLang="ko-KR" dirty="0"/>
              <a:t>PC-</a:t>
            </a:r>
            <a:r>
              <a:rPr lang="ko-KR" altLang="en-US" dirty="0"/>
              <a:t>스마트폰 파일 이동을 위하여</a:t>
            </a:r>
            <a:r>
              <a:rPr lang="en-US" altLang="ko-KR" dirty="0"/>
              <a:t>, </a:t>
            </a:r>
            <a:r>
              <a:rPr lang="ko-KR" altLang="en-US" dirty="0"/>
              <a:t>케이블 </a:t>
            </a:r>
            <a:r>
              <a:rPr lang="ko-KR" altLang="en-US" dirty="0" smtClean="0"/>
              <a:t>지참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수업은 편안하고 즐겁게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성적은 원칙대로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Cheating </a:t>
            </a:r>
            <a:r>
              <a:rPr lang="ko-KR" altLang="en-US" b="1" dirty="0" smtClean="0">
                <a:solidFill>
                  <a:srgbClr val="FF0000"/>
                </a:solidFill>
              </a:rPr>
              <a:t>절대 금지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013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메인표지_화살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64811" y="1668678"/>
            <a:ext cx="8568821" cy="1166813"/>
            <a:chOff x="164811" y="1668678"/>
            <a:chExt cx="8568821" cy="1166813"/>
          </a:xfrm>
        </p:grpSpPr>
        <p:grpSp>
          <p:nvGrpSpPr>
            <p:cNvPr id="20" name="그룹 51"/>
            <p:cNvGrpSpPr>
              <a:grpSpLocks/>
            </p:cNvGrpSpPr>
            <p:nvPr/>
          </p:nvGrpSpPr>
          <p:grpSpPr bwMode="auto">
            <a:xfrm>
              <a:off x="450561" y="1944903"/>
              <a:ext cx="8236239" cy="884238"/>
              <a:chOff x="1268413" y="1704975"/>
              <a:chExt cx="6745287" cy="884238"/>
            </a:xfrm>
          </p:grpSpPr>
          <p:sp>
            <p:nvSpPr>
              <p:cNvPr id="28" name="모서리가 둥근 직사각형 132"/>
              <p:cNvSpPr/>
              <p:nvPr/>
            </p:nvSpPr>
            <p:spPr>
              <a:xfrm>
                <a:off x="1365250" y="1704975"/>
                <a:ext cx="6486525" cy="64293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46464"/>
                  </a:gs>
                  <a:gs pos="50000">
                    <a:srgbClr val="B9B9B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9" name="그림 28" descr="타원형빛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413" y="1725613"/>
                <a:ext cx="6745287" cy="86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그룹 41"/>
            <p:cNvGrpSpPr>
              <a:grpSpLocks/>
            </p:cNvGrpSpPr>
            <p:nvPr/>
          </p:nvGrpSpPr>
          <p:grpSpPr bwMode="auto">
            <a:xfrm>
              <a:off x="164811" y="1668678"/>
              <a:ext cx="1166812" cy="1166813"/>
              <a:chOff x="982663" y="1428750"/>
              <a:chExt cx="1166812" cy="1166813"/>
            </a:xfrm>
          </p:grpSpPr>
          <p:pic>
            <p:nvPicPr>
              <p:cNvPr id="23" name="Picture 43" descr="C:\Documents and Settings\admin\바탕 화면\다이어그램\새 폴더\원그림자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663" y="1428750"/>
                <a:ext cx="1166812" cy="116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그룹 38"/>
              <p:cNvGrpSpPr>
                <a:grpSpLocks/>
              </p:cNvGrpSpPr>
              <p:nvPr/>
            </p:nvGrpSpPr>
            <p:grpSpPr bwMode="auto">
              <a:xfrm>
                <a:off x="1160463" y="1560513"/>
                <a:ext cx="814387" cy="860425"/>
                <a:chOff x="1160463" y="1560513"/>
                <a:chExt cx="814387" cy="8604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1187450" y="1633538"/>
                  <a:ext cx="787400" cy="787400"/>
                </a:xfrm>
                <a:prstGeom prst="ellipse">
                  <a:avLst/>
                </a:prstGeom>
                <a:gradFill>
                  <a:gsLst>
                    <a:gs pos="0">
                      <a:srgbClr val="25548A"/>
                    </a:gs>
                    <a:gs pos="50000">
                      <a:srgbClr val="4BB8F0"/>
                    </a:gs>
                    <a:gs pos="90000">
                      <a:srgbClr val="25548A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26" name="Picture 44" descr="C:\Documents and Settings\admin\바탕 화면\다이어그램\새 폴더\원위에원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1560513"/>
                  <a:ext cx="790575" cy="790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357313" y="1724026"/>
                  <a:ext cx="50006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34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3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46"/>
            <p:cNvSpPr txBox="1">
              <a:spLocks noChangeArrowheads="1"/>
            </p:cNvSpPr>
            <p:nvPr/>
          </p:nvSpPr>
          <p:spPr bwMode="auto">
            <a:xfrm>
              <a:off x="917302" y="2035539"/>
              <a:ext cx="7816330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400" b="1" dirty="0" err="1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포토스케이프</a:t>
              </a:r>
              <a:r>
                <a:rPr lang="en-US" altLang="ko-KR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(Photoscape)</a:t>
              </a:r>
              <a:r>
                <a:rPr lang="ko-KR" altLang="en-US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로 어떤 일을 할 수 있을까</a:t>
              </a:r>
              <a:r>
                <a:rPr lang="en-US" altLang="ko-KR" sz="2400" b="1" dirty="0">
                  <a:solidFill>
                    <a:srgbClr val="0033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?</a:t>
              </a:r>
              <a:endParaRPr lang="ko-KR" altLang="en-US" sz="2400" b="1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78F9-2CAD-4491-A6F6-F333A07035A4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962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9249496" cy="701675"/>
          </a:xfrm>
        </p:spPr>
        <p:txBody>
          <a:bodyPr/>
          <a:lstStyle/>
          <a:p>
            <a:r>
              <a:rPr lang="en-US" altLang="ko-KR" sz="2800" dirty="0"/>
              <a:t>2</a:t>
            </a:r>
            <a:r>
              <a:rPr lang="en-US" altLang="ko-KR" sz="2800" dirty="0" smtClean="0"/>
              <a:t>. </a:t>
            </a:r>
            <a:r>
              <a:rPr lang="ko-KR" altLang="en-US" sz="2800" dirty="0" err="1"/>
              <a:t>포토스케이프</a:t>
            </a:r>
            <a:r>
              <a:rPr lang="en-US" altLang="ko-KR" sz="2800" dirty="0"/>
              <a:t>(Photoscape)</a:t>
            </a:r>
            <a:r>
              <a:rPr lang="ko-KR" altLang="en-US" sz="2800" dirty="0"/>
              <a:t>로 어떤 일을 할 수 있을까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9</a:t>
            </a:fld>
            <a:endParaRPr lang="en-US" altLang="ko-KR"/>
          </a:p>
        </p:txBody>
      </p:sp>
      <p:grpSp>
        <p:nvGrpSpPr>
          <p:cNvPr id="24" name="그룹 23"/>
          <p:cNvGrpSpPr/>
          <p:nvPr/>
        </p:nvGrpSpPr>
        <p:grpSpPr>
          <a:xfrm>
            <a:off x="7337425" y="1910295"/>
            <a:ext cx="1743075" cy="3857547"/>
            <a:chOff x="6403369" y="1987382"/>
            <a:chExt cx="1743075" cy="385754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3369" y="1987382"/>
              <a:ext cx="1743075" cy="344805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848892" y="5444819"/>
              <a:ext cx="10118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사진 합치기</a:t>
              </a:r>
              <a:endParaRPr lang="ko-KR" altLang="en-US" sz="2000" b="1" dirty="0"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737" y="2141335"/>
            <a:ext cx="2149395" cy="3647565"/>
            <a:chOff x="-2443318" y="2059780"/>
            <a:chExt cx="2474791" cy="39479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56040" y="2059780"/>
              <a:ext cx="2387513" cy="19534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2085634" y="5574689"/>
              <a:ext cx="1565508" cy="433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액자</a:t>
              </a:r>
              <a:r>
                <a:rPr lang="en-US" altLang="ko-KR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, </a:t>
              </a:r>
              <a:r>
                <a:rPr lang="ko-KR" altLang="en-US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필터 효과</a:t>
              </a:r>
              <a:endParaRPr lang="ko-KR" altLang="en-US" sz="2000" b="1" dirty="0"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443318" y="3869774"/>
              <a:ext cx="2428875" cy="171450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903032" y="1910295"/>
            <a:ext cx="2089786" cy="3848160"/>
            <a:chOff x="3688864" y="1987382"/>
            <a:chExt cx="2089786" cy="3848160"/>
          </a:xfrm>
        </p:grpSpPr>
        <p:sp>
          <p:nvSpPr>
            <p:cNvPr id="11" name="TextBox 10"/>
            <p:cNvSpPr txBox="1"/>
            <p:nvPr/>
          </p:nvSpPr>
          <p:spPr>
            <a:xfrm>
              <a:off x="4033019" y="5435432"/>
              <a:ext cx="12971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자르기</a:t>
              </a:r>
              <a:r>
                <a:rPr lang="en-US" altLang="ko-KR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, </a:t>
              </a:r>
              <a:r>
                <a:rPr lang="ko-KR" altLang="en-US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모자이크</a:t>
              </a:r>
              <a:endParaRPr lang="ko-KR" altLang="en-US" sz="2000" b="1" dirty="0"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7018" y="1987382"/>
              <a:ext cx="1943100" cy="150495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8864" y="3796993"/>
              <a:ext cx="2089786" cy="1395552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2242856" y="2185031"/>
            <a:ext cx="2337523" cy="3635253"/>
            <a:chOff x="599826" y="2338515"/>
            <a:chExt cx="2337523" cy="3635253"/>
          </a:xfrm>
        </p:grpSpPr>
        <p:grpSp>
          <p:nvGrpSpPr>
            <p:cNvPr id="8" name="그룹 7"/>
            <p:cNvGrpSpPr/>
            <p:nvPr/>
          </p:nvGrpSpPr>
          <p:grpSpPr>
            <a:xfrm>
              <a:off x="599826" y="2338515"/>
              <a:ext cx="2337523" cy="3062517"/>
              <a:chOff x="5283200" y="1522413"/>
              <a:chExt cx="3160712" cy="391477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7"/>
              <a:srcRect l="1318"/>
              <a:stretch/>
            </p:blipFill>
            <p:spPr>
              <a:xfrm>
                <a:off x="5473700" y="1522413"/>
                <a:ext cx="2970212" cy="3914775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5283200" y="2692400"/>
                <a:ext cx="533400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043732" y="5573658"/>
              <a:ext cx="1673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텍스트</a:t>
              </a:r>
              <a:r>
                <a:rPr lang="en-US" altLang="ko-KR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, </a:t>
              </a:r>
              <a:r>
                <a:rPr lang="ko-KR" altLang="en-US" sz="2000" b="1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삽화로 꾸미기</a:t>
              </a:r>
              <a:endParaRPr lang="ko-KR" altLang="en-US" sz="2000" b="1" dirty="0"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</p:grpSp>
      <p:sp>
        <p:nvSpPr>
          <p:cNvPr id="25" name="내용 개체 틀 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5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2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3422</TotalTime>
  <Words>1031</Words>
  <Application>Microsoft Office PowerPoint</Application>
  <PresentationFormat>화면 슬라이드 쇼(4:3)</PresentationFormat>
  <Paragraphs>242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Arial</vt:lpstr>
      <vt:lpstr>HY얕은샘물M</vt:lpstr>
      <vt:lpstr>나눔손글씨 붓</vt:lpstr>
      <vt:lpstr>굴림</vt:lpstr>
      <vt:lpstr>나눔고딕</vt:lpstr>
      <vt:lpstr>Garamond</vt:lpstr>
      <vt:lpstr>맑은 고딕</vt:lpstr>
      <vt:lpstr>1_기본 디자인</vt:lpstr>
      <vt:lpstr>2_기본 디자인</vt:lpstr>
      <vt:lpstr>01. 이미지 편집하기</vt:lpstr>
      <vt:lpstr>PowerPoint 프레젠테이션</vt:lpstr>
      <vt:lpstr>PowerPoint 프레젠테이션</vt:lpstr>
      <vt:lpstr>1. 수업 안내</vt:lpstr>
      <vt:lpstr>1. 수업 안내</vt:lpstr>
      <vt:lpstr>1. 수업 안내</vt:lpstr>
      <vt:lpstr>1. 수업 안내</vt:lpstr>
      <vt:lpstr>PowerPoint 프레젠테이션</vt:lpstr>
      <vt:lpstr>2. 포토스케이프(Photoscape)로 어떤 일을 할 수 있을까?</vt:lpstr>
      <vt:lpstr>2. 포토스케이프(Photoscape)로 어떤 일을 할 수 있을까?</vt:lpstr>
      <vt:lpstr>PowerPoint 프레젠테이션</vt:lpstr>
      <vt:lpstr>3. 포토스케이프 설치 및 살펴보기</vt:lpstr>
      <vt:lpstr>3. 포토스케이프 설치 및 살펴보기</vt:lpstr>
      <vt:lpstr>PowerPoint 프레젠테이션</vt:lpstr>
      <vt:lpstr>4. 비뚤어진 사진 편집하기</vt:lpstr>
      <vt:lpstr>4. 비뚤어진 사진 편집하기</vt:lpstr>
      <vt:lpstr>4. 비뚤어진 사진 편집하기</vt:lpstr>
      <vt:lpstr>4. 비뚤어진 사진 편집하기</vt:lpstr>
      <vt:lpstr>4. 비뚤어진 사진 편집하기</vt:lpstr>
      <vt:lpstr>4. 비뚤어진 사진 편집하기</vt:lpstr>
      <vt:lpstr>4. 비뚤어진 사진 편집하기</vt:lpstr>
      <vt:lpstr>4. 비뚤어진 사진 편집하기</vt:lpstr>
      <vt:lpstr>PowerPoint 프레젠테이션</vt:lpstr>
      <vt:lpstr>5. 모자이크 처리하기</vt:lpstr>
      <vt:lpstr>5. 모자이크 처리하기</vt:lpstr>
      <vt:lpstr>5. 모자이크 처리하기</vt:lpstr>
      <vt:lpstr>5. 모자이크 처리하기</vt:lpstr>
      <vt:lpstr>5. 모자이크 처리하기</vt:lpstr>
      <vt:lpstr>5. 모자이크 처리하기</vt:lpstr>
      <vt:lpstr>PowerPoint 프레젠테이션</vt:lpstr>
      <vt:lpstr>6. 사진 합성하기</vt:lpstr>
      <vt:lpstr>6. 사진 합성하기</vt:lpstr>
      <vt:lpstr>6. 사진 합성하기</vt:lpstr>
      <vt:lpstr>6. 사진 합성하기</vt:lpstr>
      <vt:lpstr>PowerPoint 프레젠테이션</vt:lpstr>
      <vt:lpstr>[참고 1] 압축하고 풀기 - 압축풀기</vt:lpstr>
      <vt:lpstr>[참고 1] 압축하고 풀기 – 분할 압축하기</vt:lpstr>
      <vt:lpstr>[참고 1] 압축하고 풀기 – 분할 압축하기</vt:lpstr>
      <vt:lpstr>[참고 1] 압축하고 풀기 – 분할 압축하기</vt:lpstr>
      <vt:lpstr>[참고 1] 압축하고 풀기 – 분할 압축하기</vt:lpstr>
      <vt:lpstr>[참고 2] 네이버 클라우드 이용하기</vt:lpstr>
      <vt:lpstr>[참고 2] 네이버 클라우드 이용하기</vt:lpstr>
      <vt:lpstr>[참고 2] 네이버 클라우드 이용하기</vt:lpstr>
      <vt:lpstr>[참고 2] 네이버 클라우드 이용하기</vt:lpstr>
      <vt:lpstr>[참고 2] 네이버 클라우드 이용하기</vt:lpstr>
      <vt:lpstr>[참고 2] 네이버 클라우드 이용하기</vt:lpstr>
      <vt:lpstr>참고문헌</vt:lpstr>
      <vt:lpstr>Q&amp;A</vt:lpstr>
    </vt:vector>
  </TitlesOfParts>
  <Company>(주)지커뮤니케이션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[기본형]깔끔한 비즈니스 상승그래프 템플릿</dc:title>
  <dc:creator>피피티월드</dc:creator>
  <dc:description>본 저작물의 저작권은 피피티월드에 있습니다.</dc:description>
  <cp:lastModifiedBy>user</cp:lastModifiedBy>
  <cp:revision>428</cp:revision>
  <cp:lastPrinted>2016-09-02T01:15:04Z</cp:lastPrinted>
  <dcterms:created xsi:type="dcterms:W3CDTF">2010-05-08T09:02:40Z</dcterms:created>
  <dcterms:modified xsi:type="dcterms:W3CDTF">2017-08-11T06:30:20Z</dcterms:modified>
</cp:coreProperties>
</file>